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BBF5558_46BFEDD5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6"/>
  </p:notesMasterIdLst>
  <p:sldIdLst>
    <p:sldId id="294" r:id="rId3"/>
    <p:sldId id="311" r:id="rId4"/>
    <p:sldId id="2076136792" r:id="rId5"/>
    <p:sldId id="267" r:id="rId6"/>
    <p:sldId id="2103813178" r:id="rId7"/>
    <p:sldId id="2103813191" r:id="rId8"/>
    <p:sldId id="2103813173" r:id="rId9"/>
    <p:sldId id="284" r:id="rId10"/>
    <p:sldId id="288" r:id="rId11"/>
    <p:sldId id="295" r:id="rId12"/>
    <p:sldId id="301" r:id="rId13"/>
    <p:sldId id="296" r:id="rId14"/>
    <p:sldId id="297" r:id="rId15"/>
    <p:sldId id="299" r:id="rId16"/>
    <p:sldId id="302" r:id="rId17"/>
    <p:sldId id="303" r:id="rId18"/>
    <p:sldId id="304" r:id="rId19"/>
    <p:sldId id="305" r:id="rId20"/>
    <p:sldId id="306" r:id="rId21"/>
    <p:sldId id="307" r:id="rId22"/>
    <p:sldId id="309" r:id="rId23"/>
    <p:sldId id="308" r:id="rId24"/>
    <p:sldId id="310" r:id="rId25"/>
    <p:sldId id="315" r:id="rId26"/>
    <p:sldId id="313" r:id="rId27"/>
    <p:sldId id="319" r:id="rId28"/>
    <p:sldId id="317" r:id="rId29"/>
    <p:sldId id="318" r:id="rId30"/>
    <p:sldId id="320" r:id="rId31"/>
    <p:sldId id="321" r:id="rId32"/>
    <p:sldId id="323" r:id="rId33"/>
    <p:sldId id="324" r:id="rId34"/>
    <p:sldId id="325" r:id="rId35"/>
    <p:sldId id="326" r:id="rId36"/>
    <p:sldId id="2103813193" r:id="rId37"/>
    <p:sldId id="330" r:id="rId38"/>
    <p:sldId id="333" r:id="rId39"/>
    <p:sldId id="334" r:id="rId40"/>
    <p:sldId id="335" r:id="rId41"/>
    <p:sldId id="336" r:id="rId42"/>
    <p:sldId id="2076136786" r:id="rId43"/>
    <p:sldId id="2076136787" r:id="rId44"/>
    <p:sldId id="2076136788" r:id="rId45"/>
    <p:sldId id="337" r:id="rId46"/>
    <p:sldId id="338" r:id="rId47"/>
    <p:sldId id="339" r:id="rId48"/>
    <p:sldId id="286" r:id="rId49"/>
    <p:sldId id="282" r:id="rId50"/>
    <p:sldId id="272" r:id="rId51"/>
    <p:sldId id="278" r:id="rId52"/>
    <p:sldId id="292" r:id="rId53"/>
    <p:sldId id="275" r:id="rId54"/>
    <p:sldId id="341" r:id="rId55"/>
    <p:sldId id="344" r:id="rId56"/>
    <p:sldId id="257" r:id="rId57"/>
    <p:sldId id="2103813196" r:id="rId58"/>
    <p:sldId id="2103813197" r:id="rId59"/>
    <p:sldId id="258" r:id="rId60"/>
    <p:sldId id="2103813194" r:id="rId61"/>
    <p:sldId id="2103813195" r:id="rId62"/>
    <p:sldId id="268" r:id="rId63"/>
    <p:sldId id="269" r:id="rId64"/>
    <p:sldId id="271" r:id="rId65"/>
    <p:sldId id="2103813192" r:id="rId66"/>
    <p:sldId id="343" r:id="rId67"/>
    <p:sldId id="340" r:id="rId68"/>
    <p:sldId id="342" r:id="rId69"/>
    <p:sldId id="280" r:id="rId70"/>
    <p:sldId id="2076136784" r:id="rId71"/>
    <p:sldId id="4390" r:id="rId72"/>
    <p:sldId id="2076136781" r:id="rId73"/>
    <p:sldId id="2076136780" r:id="rId74"/>
    <p:sldId id="259" r:id="rId7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9B1B06-C8A4-4A54-91BD-70E63D38DF0E}">
          <p14:sldIdLst>
            <p14:sldId id="294"/>
            <p14:sldId id="311"/>
            <p14:sldId id="2076136792"/>
            <p14:sldId id="267"/>
            <p14:sldId id="2103813178"/>
            <p14:sldId id="2103813191"/>
            <p14:sldId id="2103813173"/>
            <p14:sldId id="284"/>
            <p14:sldId id="288"/>
            <p14:sldId id="295"/>
            <p14:sldId id="301"/>
            <p14:sldId id="296"/>
            <p14:sldId id="297"/>
            <p14:sldId id="299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Internals" id="{127EE0A2-F29B-4404-9C00-1256318ECA05}">
          <p14:sldIdLst>
            <p14:sldId id="315"/>
            <p14:sldId id="313"/>
            <p14:sldId id="319"/>
            <p14:sldId id="317"/>
            <p14:sldId id="318"/>
            <p14:sldId id="320"/>
            <p14:sldId id="321"/>
            <p14:sldId id="323"/>
            <p14:sldId id="324"/>
            <p14:sldId id="325"/>
            <p14:sldId id="326"/>
            <p14:sldId id="2103813193"/>
            <p14:sldId id="330"/>
            <p14:sldId id="333"/>
            <p14:sldId id="334"/>
            <p14:sldId id="335"/>
            <p14:sldId id="336"/>
            <p14:sldId id="2076136786"/>
            <p14:sldId id="2076136787"/>
            <p14:sldId id="2076136788"/>
            <p14:sldId id="337"/>
            <p14:sldId id="338"/>
            <p14:sldId id="339"/>
            <p14:sldId id="286"/>
            <p14:sldId id="282"/>
            <p14:sldId id="272"/>
            <p14:sldId id="278"/>
            <p14:sldId id="292"/>
            <p14:sldId id="275"/>
            <p14:sldId id="341"/>
            <p14:sldId id="344"/>
            <p14:sldId id="257"/>
            <p14:sldId id="2103813196"/>
            <p14:sldId id="2103813197"/>
            <p14:sldId id="258"/>
            <p14:sldId id="2103813194"/>
            <p14:sldId id="2103813195"/>
            <p14:sldId id="268"/>
            <p14:sldId id="269"/>
            <p14:sldId id="271"/>
            <p14:sldId id="2103813192"/>
            <p14:sldId id="343"/>
            <p14:sldId id="340"/>
            <p14:sldId id="342"/>
            <p14:sldId id="280"/>
            <p14:sldId id="2076136784"/>
            <p14:sldId id="4390"/>
            <p14:sldId id="2076136781"/>
            <p14:sldId id="2076136780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8E6A53-8D08-D4BD-BFFC-4AC065F892C6}" name="Pawlowsky Mathias HTD-A" initials="PH" userId="S::mathias.pawlowsky@axpo.com::adfeab72-7d9c-4e19-a21b-6781b139b7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443" autoAdjust="0"/>
  </p:normalViewPr>
  <p:slideViewPr>
    <p:cSldViewPr snapToGrid="0">
      <p:cViewPr varScale="1">
        <p:scale>
          <a:sx n="147" d="100"/>
          <a:sy n="147" d="100"/>
        </p:scale>
        <p:origin x="112" y="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36-456E-B32C-0757F6331FA8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F36-456E-B32C-0757F6331F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Sheet1!$H$10:$H$11</c:f>
              <c:strCache>
                <c:ptCount val="2"/>
                <c:pt idx="0">
                  <c:v> Power Plants </c:v>
                </c:pt>
                <c:pt idx="1">
                  <c:v> Locations </c:v>
                </c:pt>
              </c:strCache>
            </c:strRef>
          </c:cat>
          <c:val>
            <c:numRef>
              <c:f>Sheet1!$I$10:$I$11</c:f>
              <c:numCache>
                <c:formatCode>_ * #,##0_ ;_ * \-#,##0_ ;_ * "-"??_ ;_ @_ 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6-456E-B32C-0757F6331FA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124124687"/>
        <c:axId val="2124125103"/>
      </c:barChart>
      <c:catAx>
        <c:axId val="212412468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124125103"/>
        <c:crosses val="autoZero"/>
        <c:auto val="1"/>
        <c:lblAlgn val="ctr"/>
        <c:lblOffset val="100"/>
        <c:noMultiLvlLbl val="0"/>
      </c:catAx>
      <c:valAx>
        <c:axId val="2124125103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124124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7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CDE-41E1-A954-DB9DACCDA495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H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CDE-41E1-A954-DB9DACCDA4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Sheet1!$H$10:$H$12</c:f>
              <c:strCache>
                <c:ptCount val="3"/>
                <c:pt idx="0">
                  <c:v> Power Plants </c:v>
                </c:pt>
                <c:pt idx="1">
                  <c:v> Locations </c:v>
                </c:pt>
                <c:pt idx="2">
                  <c:v> Measurement Points </c:v>
                </c:pt>
              </c:strCache>
            </c:strRef>
          </c:cat>
          <c:val>
            <c:numRef>
              <c:f>Sheet1!$I$10:$I$12</c:f>
              <c:numCache>
                <c:formatCode>_ * #,##0_ ;_ * \-#,##0_ ;_ * "-"??_ ;_ @_ </c:formatCode>
                <c:ptCount val="3"/>
                <c:pt idx="0">
                  <c:v>6</c:v>
                </c:pt>
                <c:pt idx="1">
                  <c:v>10</c:v>
                </c:pt>
                <c:pt idx="2">
                  <c:v>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DE-41E1-A954-DB9DACCDA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127295"/>
        <c:axId val="101124383"/>
      </c:barChart>
      <c:catAx>
        <c:axId val="10112729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01124383"/>
        <c:crosses val="autoZero"/>
        <c:auto val="1"/>
        <c:lblAlgn val="ctr"/>
        <c:lblOffset val="100"/>
        <c:noMultiLvlLbl val="0"/>
      </c:catAx>
      <c:valAx>
        <c:axId val="101124383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01127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D8D-48E0-B834-D05E6791FB19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H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D8D-48E0-B834-D05E6791FB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Sheet1!$H$10:$H$13</c:f>
              <c:strCache>
                <c:ptCount val="4"/>
                <c:pt idx="0">
                  <c:v> Power Plants </c:v>
                </c:pt>
                <c:pt idx="1">
                  <c:v> Locations </c:v>
                </c:pt>
                <c:pt idx="2">
                  <c:v> Measurement Points </c:v>
                </c:pt>
                <c:pt idx="3">
                  <c:v> Events per day </c:v>
                </c:pt>
              </c:strCache>
            </c:strRef>
          </c:cat>
          <c:val>
            <c:numRef>
              <c:f>Sheet1!$I$10:$I$13</c:f>
              <c:numCache>
                <c:formatCode>_ * #,##0_ ;_ * \-#,##0_ ;_ * "-"??_ ;_ @_ </c:formatCode>
                <c:ptCount val="4"/>
                <c:pt idx="0">
                  <c:v>6</c:v>
                </c:pt>
                <c:pt idx="1">
                  <c:v>10</c:v>
                </c:pt>
                <c:pt idx="2">
                  <c:v>70000</c:v>
                </c:pt>
                <c:pt idx="3">
                  <c:v>40000000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8D-48E0-B834-D05E6791F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axId val="93169119"/>
        <c:axId val="93169951"/>
      </c:barChart>
      <c:catAx>
        <c:axId val="9316911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93169951"/>
        <c:crosses val="autoZero"/>
        <c:auto val="1"/>
        <c:lblAlgn val="ctr"/>
        <c:lblOffset val="100"/>
        <c:noMultiLvlLbl val="0"/>
      </c:catAx>
      <c:valAx>
        <c:axId val="93169951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93169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BBF5558_46BFED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813633-89E0-474C-BE8A-9B5029C31B91}" authorId="{D78E6A53-8D08-D4BD-BFFC-4AC065F892C6}" status="resolved" created="2022-05-05T08:27:43.8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24729440" sldId="266"/>
      <ac:picMk id="3074" creationId="{6673D16F-126D-434F-9699-4F75C14192E4}"/>
    </ac:deMkLst>
    <p188:txBody>
      <a:bodyPr/>
      <a:lstStyle/>
      <a:p>
        <a:r>
          <a:rPr lang="en-US"/>
          <a:t>RWE können wir da leider glaub nicht zeigen. Brauchen wir ein neues Bild oder reicht Mapragg?</a:t>
        </a:r>
      </a:p>
    </p188:txBody>
  </p188:cm>
  <p188:cm id="{B633D29C-2E83-4D36-BA9C-61FD2A211502}" authorId="{D78E6A53-8D08-D4BD-BFFC-4AC065F892C6}" status="resolved" created="2022-05-06T15:02:17.2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24729440" sldId="266"/>
      <ac:picMk id="12" creationId="{A58F2575-6EBC-44D8-A93D-9EB9C2D73621}"/>
    </ac:deMkLst>
    <p188:txBody>
      <a:bodyPr/>
      <a:lstStyle/>
      <a:p>
        <a:r>
          <a:rPr lang="en-US"/>
          <a:t>wollen wir reference data hier weglassen? Ist für mich eher ein Implementationsdetail. Wenn wir es weglassen, haben wir diesen schönen graden Pfeil vom Edge ins Web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9E61A-DF8B-4D6A-BE3F-5B4A911CF608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D88F1-7590-452F-9CA9-9B27AA7E0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8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1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group deployment create --name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ExampleDeployment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--resource-group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YourResourceGroup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--template-file 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azuredeployBasic.json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76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47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5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if attribute order in non clustered index makes sense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69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distinct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*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H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Ts_Day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MIN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MeasurementValue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Core</a:t>
            </a:r>
            <a:r>
              <a:rPr lang="de-CH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Ts_Day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all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Ts_Day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SignalId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Max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MeasurementValue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MeasurementValue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Core</a:t>
            </a:r>
            <a:r>
              <a:rPr lang="de-CH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Measurement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Ts_Day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SignalId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x</a:t>
            </a: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SignalId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in</a:t>
            </a:r>
            <a:r>
              <a:rPr lang="de-CH" sz="18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de-CH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09692-3B50-4059-A45B-0AA189F3E912}" type="slidenum">
              <a:rPr lang="en-CH" smtClean="0"/>
              <a:t>62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79242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DF66-FEE6-41BF-84ED-DA6601F63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0DB6-DFC1-413B-A47D-84E9D98E1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2BB4-BF4B-491A-92BF-A8BF844F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F69F1-01C5-4B50-8205-70A55B95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363D-BB99-4A57-B74A-43F450E0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8C8F-8B74-48E5-8D2F-A191C48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EED0D-63F8-42CD-9197-9CA2952D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D16E-6943-47D4-90E2-0BDF1C71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CA53D-ED28-40A1-856C-7AD70E8F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A2134-C499-4D9C-AE08-FA79BF4D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44DEC-8290-4469-B9AE-280F9302F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9C71C-FEDA-4E68-A342-1DBCE5143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D24CA-1AD6-4408-8F3A-5CCE4061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E1DD-9631-4612-A136-BBA02E49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69469-5AC4-4452-8117-640C21AD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5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1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7498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41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140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039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321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4EC8-52F9-4857-9FE0-BBC1BEB2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7D51-EB45-4CB5-87F9-4FA1C252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5A9C-A76A-4222-ABE1-175950BD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81EE-2D15-4CA9-94FE-5F69BA79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E2BE-EC4C-45F4-A998-5C472B09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0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6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040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952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9690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37862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21545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6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85502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9724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382B-A8DF-4E89-9567-CD70CE88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0A16C-B4A6-42B2-A589-0F6EFD51A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D90AB-2122-46D6-B0B0-81E73846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FC276-58AB-4D60-ABBA-D195FC71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76F10-9085-4A31-BADA-D94414DF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69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4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899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83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99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523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03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06342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 Color 1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1"/>
            <a:ext cx="11151917" cy="747897"/>
          </a:xfrm>
        </p:spPr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3999" spc="-100" baseline="0">
                <a:solidFill>
                  <a:srgbClr val="00AEEF"/>
                </a:soli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1" baseline="0">
                <a:solidFill>
                  <a:srgbClr val="00AEEF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09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9" spc="-98"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133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908780-40AD-40B0-9FFC-9C48183CE845}"/>
              </a:ext>
            </a:extLst>
          </p:cNvPr>
          <p:cNvSpPr/>
          <p:nvPr userDrawn="1"/>
        </p:nvSpPr>
        <p:spPr>
          <a:xfrm>
            <a:off x="274638" y="351692"/>
            <a:ext cx="11650662" cy="580294"/>
          </a:xfrm>
          <a:prstGeom prst="roundRect">
            <a:avLst/>
          </a:prstGeom>
          <a:solidFill>
            <a:srgbClr val="E81123"/>
          </a:solidFill>
          <a:ln>
            <a:solidFill>
              <a:srgbClr val="E81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99A8-090B-4988-A572-47A4FC80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807"/>
            <a:ext cx="10515600" cy="566860"/>
          </a:xfrm>
        </p:spPr>
        <p:txBody>
          <a:bodyPr>
            <a:no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898AD91-2B54-439E-9887-50D5630978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4830"/>
            <a:ext cx="6875462" cy="2549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Presenter</a:t>
            </a:r>
          </a:p>
        </p:txBody>
      </p:sp>
    </p:spTree>
    <p:extLst>
      <p:ext uri="{BB962C8B-B14F-4D97-AF65-F5344CB8AC3E}">
        <p14:creationId xmlns:p14="http://schemas.microsoft.com/office/powerpoint/2010/main" val="26961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B8E-4665-46F8-99D6-DB275696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5D25-AF17-4DE3-B405-FA5DA3D91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15E23-B307-4F4F-9E70-4F4292916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85A28-6F26-4378-B5D4-9C58DDB8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95582-FBA2-460C-90F0-9A9943F7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59D26-214F-4A3A-8374-D2DEC538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5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452527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763D-41AD-4FA7-ACC1-F8BC6CEA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D2EB-B46D-4897-A180-5A6F6B6A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04EF-ED1D-4DA7-AD1D-544AE8B2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A046-2F44-4669-A19D-5AC80D6C5DD4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A87DF-3F3D-4D94-953D-AB686483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36960-5D44-4B52-B5EE-EDA54A64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C0FF-0426-48FA-B04F-BB0C300F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73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418241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65070" y="0"/>
            <a:ext cx="5326931" cy="484094"/>
          </a:xfrm>
        </p:spPr>
        <p:txBody>
          <a:bodyPr vert="horz" wrap="square" lIns="127337" tIns="79586" rIns="127337" bIns="79586" rtlCol="0" anchor="t">
            <a:noAutofit/>
          </a:bodyPr>
          <a:lstStyle>
            <a:lvl1pPr marL="0" indent="0" algn="r" defTabSz="648691">
              <a:buFontTx/>
              <a:buNone/>
              <a:defRPr lang="en-US" sz="1059" b="0" cap="none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cs typeface="Segoe UI" pitchFamily="34" charset="0"/>
              </a:defRPr>
            </a:lvl1pPr>
          </a:lstStyle>
          <a:p>
            <a:pPr algn="r" defTabSz="735144"/>
            <a:r>
              <a:rPr lang="en-GB" sz="981">
                <a:latin typeface="Segoe UI Light"/>
              </a:rPr>
              <a:t>Presenter: Insert Name / OneNote page:  / Slide 1 of X</a:t>
            </a:r>
            <a:endParaRPr lang="en-US" sz="981">
              <a:latin typeface="Segoe UI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7716" y="201706"/>
            <a:ext cx="7402286" cy="484094"/>
          </a:xfrm>
        </p:spPr>
        <p:txBody>
          <a:bodyPr lIns="45720" rIns="0" anchor="b"/>
          <a:lstStyle>
            <a:lvl1pPr>
              <a:defRPr sz="211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28330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8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" y="1558"/>
                        <a:ext cx="1556" cy="15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029" y="6356803"/>
            <a:ext cx="2844904" cy="364224"/>
          </a:xfrm>
          <a:prstGeom prst="rect">
            <a:avLst/>
          </a:prstGeom>
        </p:spPr>
        <p:txBody>
          <a:bodyPr vert="horz" lIns="91432" tIns="45715" rIns="91432" bIns="45715" rtlCol="0" anchor="ctr"/>
          <a:lstStyle>
            <a:lvl1pPr algn="r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202"/>
            <a:fld id="{FFB82908-4842-4340-9D73-01C813DDC30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685202"/>
              <a:t>‹#›</a:t>
            </a:fld>
            <a:endParaRPr lang="en-US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1945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560644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228556" indent="0">
              <a:buNone/>
              <a:defRPr sz="1600"/>
            </a:lvl2pPr>
            <a:lvl3pPr marL="457112" indent="0">
              <a:buNone/>
              <a:defRPr sz="1200"/>
            </a:lvl3pPr>
            <a:lvl4pPr marL="685668" indent="0">
              <a:buNone/>
              <a:defRPr sz="1100"/>
            </a:lvl4pPr>
            <a:lvl5pPr marL="914225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44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13950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0" y="697656"/>
            <a:ext cx="3654814" cy="1107996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85797" y="617634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1879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5146331" cy="1107996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79772" y="2794981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729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72CE8-10DB-4671-B91E-BDEA20A8C590}"/>
              </a:ext>
            </a:extLst>
          </p:cNvPr>
          <p:cNvSpPr/>
          <p:nvPr userDrawn="1"/>
        </p:nvSpPr>
        <p:spPr bwMode="auto">
          <a:xfrm>
            <a:off x="1" y="1340503"/>
            <a:ext cx="12191999" cy="5517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1E385E-C968-46B1-B908-12BCE9711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33677"/>
            <a:ext cx="5566293" cy="472358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2000" kern="1200" spc="0" baseline="0" dirty="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30188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784338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1008434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227DD-8E9D-4541-8CA8-529C7006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2144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left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30" y="484782"/>
            <a:ext cx="5663197" cy="1644227"/>
          </a:xfrm>
        </p:spPr>
        <p:txBody>
          <a:bodyPr anchor="t"/>
          <a:lstStyle>
            <a:lvl1pPr>
              <a:defRPr lang="en-US" sz="3600" b="1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93347" y="3600754"/>
            <a:ext cx="4671440" cy="2443701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800"/>
            </a:lvl1pPr>
            <a:lvl2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000"/>
            </a:lvl2pPr>
            <a:lvl3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800"/>
            </a:lvl3pPr>
            <a:lvl4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4pPr>
            <a:lvl5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9377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4EE9-5A6D-4C56-81AB-9266E0B8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3145-93E5-451B-ADF3-E625A04BA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C371A-3964-4898-8A5D-CE125CB4C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C52DF-1593-4D62-92E1-34711634F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98456-EDEF-4E80-B8D4-541DEB0D5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B2436-C7F0-41B4-9B9A-AE87199C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160D3-1722-4FB5-8B6F-B3CBABD9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0BE4F-E384-406F-AAEF-549A7983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51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379545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635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327-36C7-4369-8E52-C25F39AC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0CF7C-1D80-4D51-8371-B69F4B47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DF2CF-CC6A-4B81-B724-1B3E283B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0626-E98D-43D2-802E-800E67D5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6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A66D0-DE82-4ADD-8791-D8639426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DF3EF-9011-4A97-9930-9181188C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9968B-80E0-4110-8809-008050E2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9747-BE05-486A-A192-D64B0AAD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84AA9-1B8E-48DA-806D-9369B4FA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74139-FD97-4058-AB8C-468E1A00D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E2E28-8697-4D53-812A-182E1ECD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17BD1-087C-467F-BB1E-770A4F71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BA102-9F00-41F8-8A50-F55A4FD0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6BC7-B360-4AE2-8267-72D7A7D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18821-23B4-43B8-B50F-5986F0B67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61039-979C-47D4-8F58-B274DF600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92F8A-3DC8-41F0-B640-899AE886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23B43-6F40-4980-A6BA-C3F9B44D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DA2D5-D76C-4F39-B5F8-4A3E9EA0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9581F-8CE0-4B5F-AF15-2422BEED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00EB-6B29-4AE5-A2A3-161ECB5D5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CE27-845F-4DB9-8C88-84ED9F0C5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C563F-7DFC-4F51-AC3B-7A47316E0C9C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16CAD-4C73-46FA-8ABB-171D1AF35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B1AA-2417-442B-97B0-4B59D89E4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7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3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imescale.com/blog/time-series-data-why-and-how-to-use-a-relational-database-instead-of-nosql-d0cd6975e87c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62.png"/><Relationship Id="rId4" Type="http://schemas.openxmlformats.org/officeDocument/2006/relationships/image" Target="../media/image27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8/10/relationships/comments" Target="../comments/modernComment_7BBF5558_46BFEDD5.xm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power-bi/connect-data/incremental-refresh-configure#convert-datetime-to-integer" TargetMode="External"/><Relationship Id="rId2" Type="http://schemas.openxmlformats.org/officeDocument/2006/relationships/image" Target="../media/image102.gif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1.jpeg"/><Relationship Id="rId7" Type="http://schemas.openxmlformats.org/officeDocument/2006/relationships/chart" Target="../charts/chart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chart" Target="../charts/char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5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5" Type="http://schemas.openxmlformats.org/officeDocument/2006/relationships/image" Target="../media/image93.png"/><Relationship Id="rId4" Type="http://schemas.openxmlformats.org/officeDocument/2006/relationships/image" Target="../media/image92.jpeg"/><Relationship Id="rId9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zure.microsoft.com/en-us/services/stream-analytics/#features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tiff"/><Relationship Id="rId9" Type="http://schemas.openxmlformats.org/officeDocument/2006/relationships/image" Target="../media/image1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ql/scaling-up-an-iot-workload-using-an-m-series-azure-sql-database/ba-p/1106271" TargetMode="External"/><Relationship Id="rId2" Type="http://schemas.openxmlformats.org/officeDocument/2006/relationships/hyperlink" Target="https://techcommunity.microsoft.com/t5/azure-sql/build-your-full-paas-iot-solution-with-azure-sql-database/ba-p/17591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13AF-C771-45FC-8DE1-0B88A52C2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98" y="1575337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IoT Solution/Smart Start</a:t>
            </a:r>
            <a:br>
              <a:rPr lang="en-US" sz="4400" dirty="0"/>
            </a:br>
            <a:r>
              <a:rPr lang="en-US" sz="4400" dirty="0"/>
              <a:t>using </a:t>
            </a:r>
            <a:br>
              <a:rPr lang="en-US" sz="4400" dirty="0"/>
            </a:br>
            <a:r>
              <a:rPr lang="en-US" sz="4400" dirty="0"/>
              <a:t>- Azure </a:t>
            </a:r>
            <a:r>
              <a:rPr lang="en-US" sz="4400" dirty="0" err="1"/>
              <a:t>IoTHub</a:t>
            </a:r>
            <a:r>
              <a:rPr lang="en-US" sz="4400" dirty="0"/>
              <a:t>, </a:t>
            </a:r>
            <a:br>
              <a:rPr lang="en-US" sz="4400" dirty="0"/>
            </a:br>
            <a:r>
              <a:rPr lang="en-US" sz="4400" dirty="0"/>
              <a:t>- Azure Stream Analytics</a:t>
            </a:r>
            <a:br>
              <a:rPr lang="en-US" sz="4400" dirty="0"/>
            </a:br>
            <a:r>
              <a:rPr lang="en-US" sz="4400" dirty="0"/>
              <a:t>- and Azure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61B7-018E-4DA1-83A8-C960DB175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98" y="4403148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Meinrad Weiss</a:t>
            </a:r>
          </a:p>
          <a:p>
            <a:pPr algn="l"/>
            <a:r>
              <a:rPr lang="en-US" dirty="0"/>
              <a:t>SR Cloud Solution Architect</a:t>
            </a:r>
          </a:p>
          <a:p>
            <a:pPr algn="l"/>
            <a:r>
              <a:rPr lang="en-US" dirty="0"/>
              <a:t>28.07.2022</a:t>
            </a:r>
          </a:p>
        </p:txBody>
      </p:sp>
      <p:pic>
        <p:nvPicPr>
          <p:cNvPr id="6146" name="Picture 2" descr="Internet-of-things icons | Noun Project">
            <a:extLst>
              <a:ext uri="{FF2B5EF4-FFF2-40B4-BE49-F238E27FC236}">
                <a16:creationId xmlns:a16="http://schemas.microsoft.com/office/drawing/2014/main" id="{B8EFE3CF-E71C-423F-9EDF-DF341FA2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01" y="113006"/>
            <a:ext cx="4237378" cy="6081551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6B7581-967E-4AC5-9F95-9A9A119A5680}"/>
              </a:ext>
            </a:extLst>
          </p:cNvPr>
          <p:cNvSpPr/>
          <p:nvPr/>
        </p:nvSpPr>
        <p:spPr>
          <a:xfrm>
            <a:off x="0" y="6232682"/>
            <a:ext cx="12192000" cy="625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CFBD1-A52A-423E-BFB0-74E5E09E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997" y="6074486"/>
            <a:ext cx="2097051" cy="941710"/>
          </a:xfrm>
          <a:prstGeom prst="rect">
            <a:avLst/>
          </a:prstGeom>
        </p:spPr>
      </p:pic>
      <p:pic>
        <p:nvPicPr>
          <p:cNvPr id="7" name="Picture 2" descr="Preise – IoT Hub | Microsoft Azure">
            <a:extLst>
              <a:ext uri="{FF2B5EF4-FFF2-40B4-BE49-F238E27FC236}">
                <a16:creationId xmlns:a16="http://schemas.microsoft.com/office/drawing/2014/main" id="{4730386E-B052-4F62-B18F-104C6ECA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16" y="6325204"/>
            <a:ext cx="838615" cy="44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BI Tools: Azure Stream Analytics">
            <a:extLst>
              <a:ext uri="{FF2B5EF4-FFF2-40B4-BE49-F238E27FC236}">
                <a16:creationId xmlns:a16="http://schemas.microsoft.com/office/drawing/2014/main" id="{B67399B0-E601-4034-8264-A47552C1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29" y="6372789"/>
            <a:ext cx="489305" cy="3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59DF8F2-FE32-457F-8CBA-09624573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731" y="6325204"/>
            <a:ext cx="489304" cy="4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DAB03D-E0A4-4B0C-A8DA-B68EF73032A3}"/>
              </a:ext>
            </a:extLst>
          </p:cNvPr>
          <p:cNvSpPr/>
          <p:nvPr/>
        </p:nvSpPr>
        <p:spPr>
          <a:xfrm>
            <a:off x="8120358" y="6437214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3BAE73-C070-43F6-9406-B866032E20B4}"/>
              </a:ext>
            </a:extLst>
          </p:cNvPr>
          <p:cNvSpPr/>
          <p:nvPr/>
        </p:nvSpPr>
        <p:spPr>
          <a:xfrm>
            <a:off x="9590675" y="6423837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847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72E6-FF28-4CEF-9B72-934129EB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07021-7B00-D66C-2628-B20C26EE0320}"/>
              </a:ext>
            </a:extLst>
          </p:cNvPr>
          <p:cNvSpPr txBox="1"/>
          <p:nvPr/>
        </p:nvSpPr>
        <p:spPr>
          <a:xfrm>
            <a:off x="898464" y="1408386"/>
            <a:ext cx="1057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https://github.com/meinradweiss/Azure4IoTSmartStart2Public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FA8F1-3A1D-D89C-4BD7-F7509677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60" y="1896930"/>
            <a:ext cx="5088809" cy="4595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B07C59-10F5-C959-C4DE-B7459ADAD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863" y="1819489"/>
            <a:ext cx="1747850" cy="500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651EBC-57E8-A73A-8B33-171084290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86" y="2861392"/>
            <a:ext cx="3219474" cy="133351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0DB7A5-0800-9875-F05E-F5212967B8C7}"/>
              </a:ext>
            </a:extLst>
          </p:cNvPr>
          <p:cNvCxnSpPr/>
          <p:nvPr/>
        </p:nvCxnSpPr>
        <p:spPr>
          <a:xfrm>
            <a:off x="2992405" y="2053457"/>
            <a:ext cx="3694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56CA4D-DBF8-523B-08EA-AEF6584F4632}"/>
              </a:ext>
            </a:extLst>
          </p:cNvPr>
          <p:cNvCxnSpPr>
            <a:cxnSpLocks/>
          </p:cNvCxnSpPr>
          <p:nvPr/>
        </p:nvCxnSpPr>
        <p:spPr>
          <a:xfrm>
            <a:off x="4100052" y="2242114"/>
            <a:ext cx="2777613" cy="1576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0CAFFE-DED6-BA36-FFA7-C1E44A5CBCF7}"/>
              </a:ext>
            </a:extLst>
          </p:cNvPr>
          <p:cNvCxnSpPr>
            <a:cxnSpLocks/>
          </p:cNvCxnSpPr>
          <p:nvPr/>
        </p:nvCxnSpPr>
        <p:spPr>
          <a:xfrm flipV="1">
            <a:off x="4640826" y="4026002"/>
            <a:ext cx="2275037" cy="4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02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4F574-2266-14C5-BAB1-207BC1C1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07" y="1926146"/>
            <a:ext cx="11010487" cy="4223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561ECE-5A84-4801-974D-76E5DE87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Azure Services</a:t>
            </a:r>
            <a:endParaRPr lang="en-C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F0944-9D4C-AD63-4F03-303C89916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003" y="176946"/>
            <a:ext cx="3482901" cy="23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DCD3-BC4D-48C6-BD87-E4DF887A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SQL Database Schema</a:t>
            </a:r>
            <a:endParaRPr lang="en-CH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23537B-554E-42D2-8190-267D33B945A7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CD0785-0A88-3B57-123E-E44581493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4839"/>
            <a:ext cx="7606192" cy="50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Partitions are key to keep performance at </a:t>
            </a:r>
            <a:br>
              <a:rPr lang="en-US" sz="2000" dirty="0"/>
            </a:br>
            <a:r>
              <a:rPr lang="en-US" sz="2000" dirty="0"/>
              <a:t>an optimal level, </a:t>
            </a:r>
            <a:br>
              <a:rPr lang="en-US" sz="2000" dirty="0"/>
            </a:br>
            <a:r>
              <a:rPr lang="en-US" sz="2000" dirty="0"/>
              <a:t>even if database is growing</a:t>
            </a:r>
          </a:p>
          <a:p>
            <a:pPr lvl="1"/>
            <a:r>
              <a:rPr lang="en-US" sz="1800" dirty="0"/>
              <a:t>One of the key features of </a:t>
            </a:r>
            <a:r>
              <a:rPr lang="en-US" sz="1800" dirty="0" err="1"/>
              <a:t>TimescaleDB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Partition borders must cover the time range of the IoT data stored in the database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maintain the partition border in the future a daily job must be setup (e.g., Data Factory, Synapse Pipelines, Logic App, Data Job, Airflow, Elastic DB Jobs (preview) …) </a:t>
            </a:r>
          </a:p>
          <a:p>
            <a:pPr marL="0" indent="0">
              <a:buNone/>
            </a:pPr>
            <a:endParaRPr lang="en-C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A0DFA-8ADA-4CA8-BABF-0EE13F5C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89" y="200843"/>
            <a:ext cx="3985398" cy="2542358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A7E63-AEE6-4FE6-A433-89F7FDAE401E}"/>
              </a:ext>
            </a:extLst>
          </p:cNvPr>
          <p:cNvSpPr txBox="1"/>
          <p:nvPr/>
        </p:nvSpPr>
        <p:spPr>
          <a:xfrm>
            <a:off x="7920640" y="14744"/>
            <a:ext cx="3725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Time-series data: Why to use a relational database instead of NoSQL (timescale.com)</a:t>
            </a:r>
            <a:endParaRPr lang="en-CH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5ABAE-75AB-4B0E-96DA-42D565BDBD32}"/>
              </a:ext>
            </a:extLst>
          </p:cNvPr>
          <p:cNvSpPr txBox="1"/>
          <p:nvPr/>
        </p:nvSpPr>
        <p:spPr>
          <a:xfrm>
            <a:off x="7466542" y="0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B949F-B9FC-4C04-A608-D47E10C5F9C5}"/>
              </a:ext>
            </a:extLst>
          </p:cNvPr>
          <p:cNvSpPr txBox="1"/>
          <p:nvPr/>
        </p:nvSpPr>
        <p:spPr>
          <a:xfrm>
            <a:off x="1172728" y="3722464"/>
            <a:ext cx="6115777" cy="122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     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If we get data starting "today"</a:t>
            </a:r>
            <a:endParaRPr 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35            </a:t>
            </a:r>
            <a:r>
              <a:rPr lang="de-CH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Default 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@startDate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6276-6315-4A4C-83BD-4B225BD10CAA}"/>
              </a:ext>
            </a:extLst>
          </p:cNvPr>
          <p:cNvSpPr txBox="1"/>
          <p:nvPr/>
        </p:nvSpPr>
        <p:spPr>
          <a:xfrm>
            <a:off x="1172727" y="5836667"/>
            <a:ext cx="6115777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414735-42A2-4F6E-9735-ABC1C29CCAFB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9F70C2-5DF9-4733-96D7-C6E1D1D2D35A}"/>
              </a:ext>
            </a:extLst>
          </p:cNvPr>
          <p:cNvSpPr/>
          <p:nvPr/>
        </p:nvSpPr>
        <p:spPr>
          <a:xfrm>
            <a:off x="11188783" y="963700"/>
            <a:ext cx="970439" cy="710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</a:t>
            </a:r>
            <a:endParaRPr lang="en-CH" dirty="0"/>
          </a:p>
        </p:txBody>
      </p:sp>
      <p:pic>
        <p:nvPicPr>
          <p:cNvPr id="1026" name="Picture 2" descr="Freiwillige Feuerwehr Radfeld: Information zur Friedenslichtaktion und der  Haus- sowie Betriebssammlung">
            <a:extLst>
              <a:ext uri="{FF2B5EF4-FFF2-40B4-BE49-F238E27FC236}">
                <a16:creationId xmlns:a16="http://schemas.microsoft.com/office/drawing/2014/main" id="{C01609F9-9A9E-4FAE-951A-7550E228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" y="5327713"/>
            <a:ext cx="477838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eting schedule icon Royalty Free Vector Image">
            <a:extLst>
              <a:ext uri="{FF2B5EF4-FFF2-40B4-BE49-F238E27FC236}">
                <a16:creationId xmlns:a16="http://schemas.microsoft.com/office/drawing/2014/main" id="{D0927E0A-D2F6-4BF1-99D7-29E253E7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370219" y="5318648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F636A-175F-458D-9BBB-12DF4C3975DA}"/>
              </a:ext>
            </a:extLst>
          </p:cNvPr>
          <p:cNvSpPr txBox="1"/>
          <p:nvPr/>
        </p:nvSpPr>
        <p:spPr>
          <a:xfrm>
            <a:off x="171747" y="5814616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Schedule </a:t>
            </a:r>
            <a:br>
              <a:rPr lang="en-US" sz="1000" dirty="0"/>
            </a:br>
            <a:r>
              <a:rPr lang="en-US" sz="1000" dirty="0"/>
              <a:t>once a day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176615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Add “Stream Analytics” users to the database</a:t>
            </a:r>
          </a:p>
          <a:p>
            <a:pPr lvl="1"/>
            <a:r>
              <a:rPr lang="en-US" sz="1400" dirty="0"/>
              <a:t>Using a ‘managed identity’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lvl="1"/>
            <a:r>
              <a:rPr lang="en-US" sz="1400" dirty="0"/>
              <a:t>Using SQL Server Logins</a:t>
            </a:r>
            <a:endParaRPr lang="en-CH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0BA28-06FD-43CC-8F06-270A61381A09}"/>
              </a:ext>
            </a:extLst>
          </p:cNvPr>
          <p:cNvSpPr txBox="1"/>
          <p:nvPr/>
        </p:nvSpPr>
        <p:spPr>
          <a:xfrm>
            <a:off x="1202371" y="4333048"/>
            <a:ext cx="11246990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IoT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strong 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8fdKJl3$nlNv3049jsKK&gt;'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ASA_TelemetryWriter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strong password2 9fdKJ85$nlNv3049jsKK#'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[Core].[Signal]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ASA_TelemetryWriter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ED5F95C-9984-41D8-818C-13033A5EA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1"/>
          <a:stretch/>
        </p:blipFill>
        <p:spPr bwMode="auto">
          <a:xfrm>
            <a:off x="9525342" y="148919"/>
            <a:ext cx="2387012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703877-6D10-4405-ABC9-D18A326C1E85}"/>
              </a:ext>
            </a:extLst>
          </p:cNvPr>
          <p:cNvSpPr/>
          <p:nvPr/>
        </p:nvSpPr>
        <p:spPr>
          <a:xfrm>
            <a:off x="527405" y="253106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07D8C9-B002-423F-A882-D700752B3282}"/>
              </a:ext>
            </a:extLst>
          </p:cNvPr>
          <p:cNvSpPr/>
          <p:nvPr/>
        </p:nvSpPr>
        <p:spPr>
          <a:xfrm>
            <a:off x="10516107" y="481169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64519E-0AEA-4AEE-B140-F44320738E9A}"/>
              </a:ext>
            </a:extLst>
          </p:cNvPr>
          <p:cNvSpPr/>
          <p:nvPr/>
        </p:nvSpPr>
        <p:spPr>
          <a:xfrm>
            <a:off x="9354492" y="140284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73A73-3664-4074-8FAA-DD0DF4DAD0F7}"/>
              </a:ext>
            </a:extLst>
          </p:cNvPr>
          <p:cNvSpPr txBox="1"/>
          <p:nvPr/>
        </p:nvSpPr>
        <p:spPr>
          <a:xfrm>
            <a:off x="1179897" y="2463591"/>
            <a:ext cx="10709983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IoT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PROVIDER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        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[Core].[Signal]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2F91D9-13DA-4C55-9C04-EFF5FAFF7CAF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869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Define and Deploy Stream Analytics Job</a:t>
            </a:r>
            <a:endParaRPr lang="en-CH" dirty="0"/>
          </a:p>
        </p:txBody>
      </p:sp>
      <p:pic>
        <p:nvPicPr>
          <p:cNvPr id="5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2DD289A-AB4C-46D3-A7F3-4E954ADA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6"/>
          <a:stretch/>
        </p:blipFill>
        <p:spPr bwMode="auto">
          <a:xfrm>
            <a:off x="3669900" y="2801910"/>
            <a:ext cx="3498235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E2E46-AB7D-4C97-9F1E-9B9B70C2A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7077374" y="2138782"/>
            <a:ext cx="2071023" cy="2941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41" y="1599632"/>
            <a:ext cx="2286017" cy="132874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3FB1A5-A6F1-4480-9F84-6A064493A792}"/>
              </a:ext>
            </a:extLst>
          </p:cNvPr>
          <p:cNvCxnSpPr>
            <a:cxnSpLocks/>
          </p:cNvCxnSpPr>
          <p:nvPr/>
        </p:nvCxnSpPr>
        <p:spPr>
          <a:xfrm flipH="1">
            <a:off x="4088147" y="2218343"/>
            <a:ext cx="922601" cy="105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247F7E-ABE2-4DF9-B218-A2223B18D24F}"/>
              </a:ext>
            </a:extLst>
          </p:cNvPr>
          <p:cNvCxnSpPr>
            <a:cxnSpLocks/>
          </p:cNvCxnSpPr>
          <p:nvPr/>
        </p:nvCxnSpPr>
        <p:spPr>
          <a:xfrm>
            <a:off x="5610838" y="2138782"/>
            <a:ext cx="41004" cy="242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E570D3-3A43-4D93-8564-6BE200E5A6CC}"/>
              </a:ext>
            </a:extLst>
          </p:cNvPr>
          <p:cNvCxnSpPr>
            <a:cxnSpLocks/>
          </p:cNvCxnSpPr>
          <p:nvPr/>
        </p:nvCxnSpPr>
        <p:spPr>
          <a:xfrm>
            <a:off x="5901885" y="2443867"/>
            <a:ext cx="1440720" cy="60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E7D083-F1C7-40E9-8E78-317677BFC0AE}"/>
              </a:ext>
            </a:extLst>
          </p:cNvPr>
          <p:cNvCxnSpPr>
            <a:cxnSpLocks/>
          </p:cNvCxnSpPr>
          <p:nvPr/>
        </p:nvCxnSpPr>
        <p:spPr>
          <a:xfrm>
            <a:off x="5901885" y="2570981"/>
            <a:ext cx="1440720" cy="95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F0AE20-3A21-4417-8606-4861D88E1060}"/>
              </a:ext>
            </a:extLst>
          </p:cNvPr>
          <p:cNvCxnSpPr>
            <a:cxnSpLocks/>
          </p:cNvCxnSpPr>
          <p:nvPr/>
        </p:nvCxnSpPr>
        <p:spPr>
          <a:xfrm>
            <a:off x="5750169" y="2650192"/>
            <a:ext cx="1524027" cy="17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FB8CE8F-BFB7-4F8E-B558-86524C81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81" y="2107012"/>
            <a:ext cx="2686573" cy="232419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8BA57F-E767-4948-9651-D1FD1D07C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389" y="4992945"/>
            <a:ext cx="3019611" cy="151328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9D202B-1F57-4A32-9848-1535EA018BCE}"/>
              </a:ext>
            </a:extLst>
          </p:cNvPr>
          <p:cNvSpPr txBox="1"/>
          <p:nvPr/>
        </p:nvSpPr>
        <p:spPr>
          <a:xfrm>
            <a:off x="6196803" y="5545346"/>
            <a:ext cx="312761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3F29D7-1826-4F6A-A086-852087F4B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789" y="2568684"/>
            <a:ext cx="2893013" cy="204412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3C712F0-2C23-412F-A2C1-E75661110924}"/>
              </a:ext>
            </a:extLst>
          </p:cNvPr>
          <p:cNvSpPr/>
          <p:nvPr/>
        </p:nvSpPr>
        <p:spPr>
          <a:xfrm>
            <a:off x="2427465" y="5191168"/>
            <a:ext cx="787287" cy="354178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CH" sz="12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E159FD-05B9-4EC4-9933-9D567282D8D7}"/>
              </a:ext>
            </a:extLst>
          </p:cNvPr>
          <p:cNvGrpSpPr/>
          <p:nvPr/>
        </p:nvGrpSpPr>
        <p:grpSpPr>
          <a:xfrm>
            <a:off x="8233701" y="1515118"/>
            <a:ext cx="2749454" cy="736028"/>
            <a:chOff x="8233701" y="1515118"/>
            <a:chExt cx="2749454" cy="736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522A1-9C17-4F0F-9381-77607CED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3092" y="1775150"/>
              <a:ext cx="2643207" cy="3952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AA60F-475E-47D9-BF16-70DA6DD2F440}"/>
                </a:ext>
              </a:extLst>
            </p:cNvPr>
            <p:cNvSpPr txBox="1"/>
            <p:nvPr/>
          </p:nvSpPr>
          <p:spPr>
            <a:xfrm>
              <a:off x="8233701" y="1515118"/>
              <a:ext cx="2115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Grant access to Azure Services </a:t>
              </a:r>
              <a:endParaRPr lang="en-CH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0E6E0-1C0C-42D1-88DF-7E32D182DFCB}"/>
                </a:ext>
              </a:extLst>
            </p:cNvPr>
            <p:cNvSpPr/>
            <p:nvPr/>
          </p:nvSpPr>
          <p:spPr>
            <a:xfrm>
              <a:off x="8263092" y="1515118"/>
              <a:ext cx="2720063" cy="73602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84036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- 2</a:t>
            </a:r>
            <a:endParaRPr lang="en-CH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75902" y="1424159"/>
            <a:ext cx="9045589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'_'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([Value]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,[Value]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,[Text]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7721143" y="1690688"/>
            <a:ext cx="405944" cy="21596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9281604" y="3634489"/>
            <a:ext cx="2501273" cy="848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7645"/>
              <a:gd name="adj6" fmla="val -44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depends on incoming message structure</a:t>
            </a:r>
            <a:endParaRPr lang="en-CH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2D05FA7-D259-47DD-90BC-348725027A46}"/>
              </a:ext>
            </a:extLst>
          </p:cNvPr>
          <p:cNvSpPr/>
          <p:nvPr/>
        </p:nvSpPr>
        <p:spPr>
          <a:xfrm>
            <a:off x="6335876" y="4116850"/>
            <a:ext cx="405944" cy="2267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7CE9B8FD-B277-41DD-ADEE-16633E030CC8}"/>
              </a:ext>
            </a:extLst>
          </p:cNvPr>
          <p:cNvSpPr/>
          <p:nvPr/>
        </p:nvSpPr>
        <p:spPr>
          <a:xfrm>
            <a:off x="7857143" y="4870028"/>
            <a:ext cx="2611302" cy="12150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891"/>
              <a:gd name="adj6" fmla="val -40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“Generic” Code,</a:t>
            </a:r>
            <a:br>
              <a:rPr lang="en-US" dirty="0"/>
            </a:br>
            <a:r>
              <a:rPr lang="en-US" dirty="0"/>
              <a:t>try to resolve </a:t>
            </a:r>
            <a:r>
              <a:rPr lang="en-US" dirty="0" err="1"/>
              <a:t>SignalName</a:t>
            </a:r>
            <a:r>
              <a:rPr lang="en-US" dirty="0"/>
              <a:t> and provide </a:t>
            </a:r>
            <a:r>
              <a:rPr lang="en-US" dirty="0" err="1"/>
              <a:t>SignalId</a:t>
            </a:r>
            <a:r>
              <a:rPr lang="en-US" dirty="0"/>
              <a:t> 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2C060-1900-491B-A014-86DA40341137}"/>
              </a:ext>
            </a:extLst>
          </p:cNvPr>
          <p:cNvSpPr txBox="1"/>
          <p:nvPr/>
        </p:nvSpPr>
        <p:spPr>
          <a:xfrm>
            <a:off x="8394942" y="1549698"/>
            <a:ext cx="3700052" cy="10618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9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 Message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"2021-12-08T13:45:37.5349406Z",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  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"Value":          "67.26993883367159",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"Text":           ""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2CC73-28C5-4728-A876-017F718AF410}"/>
              </a:ext>
            </a:extLst>
          </p:cNvPr>
          <p:cNvSpPr txBox="1"/>
          <p:nvPr/>
        </p:nvSpPr>
        <p:spPr>
          <a:xfrm>
            <a:off x="8164499" y="1350918"/>
            <a:ext cx="3930496" cy="21852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 from IoT Hub</a:t>
            </a:r>
          </a:p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2021-12-08T14:01:14.5094082Z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12.34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- 3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  <a:endParaRPr lang="en-CH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4351599" y="4392881"/>
            <a:ext cx="405944" cy="7490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6265488" y="4886449"/>
            <a:ext cx="2501273" cy="11740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990"/>
              <a:gd name="adj6" fmla="val -56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No timestamp or no </a:t>
            </a:r>
            <a:r>
              <a:rPr lang="en-US" dirty="0" err="1"/>
              <a:t>SignalName</a:t>
            </a:r>
            <a:r>
              <a:rPr lang="en-US" dirty="0"/>
              <a:t> or no “Payload”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55783" y="1882102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>
            <a:off x="5593012" y="4108649"/>
            <a:ext cx="4264466" cy="6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659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- 4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5290595" y="4104549"/>
            <a:ext cx="405944" cy="12178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4936940" y="3649399"/>
            <a:ext cx="4900036" cy="13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204484" y="4434552"/>
            <a:ext cx="2501273" cy="1908681"/>
          </a:xfrm>
          <a:prstGeom prst="borderCallout2">
            <a:avLst>
              <a:gd name="adj1" fmla="val 18750"/>
              <a:gd name="adj2" fmla="val -8333"/>
              <a:gd name="adj3" fmla="val 20039"/>
              <a:gd name="adj4" fmla="val -39290"/>
              <a:gd name="adj5" fmla="val 15360"/>
              <a:gd name="adj6" fmla="val -57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SignalName</a:t>
            </a:r>
            <a:r>
              <a:rPr lang="en-US" dirty="0"/>
              <a:t> and “Payload” is available, </a:t>
            </a:r>
            <a:br>
              <a:rPr lang="en-US" dirty="0"/>
            </a:br>
            <a:r>
              <a:rPr lang="en-US" dirty="0"/>
              <a:t>but no </a:t>
            </a:r>
            <a:r>
              <a:rPr lang="en-US" dirty="0" err="1"/>
              <a:t>SignalId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05445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- 5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[Measurement]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6151689" y="4104587"/>
            <a:ext cx="405944" cy="6355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3432075" y="3017930"/>
            <a:ext cx="6409001" cy="31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425252" y="4308571"/>
            <a:ext cx="2501273" cy="1271056"/>
          </a:xfrm>
          <a:prstGeom prst="borderCallout2">
            <a:avLst>
              <a:gd name="adj1" fmla="val 18750"/>
              <a:gd name="adj2" fmla="val -4235"/>
              <a:gd name="adj3" fmla="val 19716"/>
              <a:gd name="adj4" fmla="val -26339"/>
              <a:gd name="adj5" fmla="val 9231"/>
              <a:gd name="adj6" fmla="val -34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SignalId</a:t>
            </a:r>
            <a:r>
              <a:rPr lang="en-US" dirty="0"/>
              <a:t> and “Payload” is available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3536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History, 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</p:txBody>
      </p:sp>
    </p:spTree>
    <p:extLst>
      <p:ext uri="{BB962C8B-B14F-4D97-AF65-F5344CB8AC3E}">
        <p14:creationId xmlns:p14="http://schemas.microsoft.com/office/powerpoint/2010/main" val="407345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7354-D6EC-4899-802B-E97D9FC2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002"/>
            <a:ext cx="10515600" cy="1325563"/>
          </a:xfrm>
        </p:spPr>
        <p:txBody>
          <a:bodyPr/>
          <a:lstStyle/>
          <a:p>
            <a:r>
              <a:rPr lang="en-US" dirty="0"/>
              <a:t>Test Setup in Visual Studio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270D-A807-452C-83AC-E62702D1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505"/>
            <a:ext cx="543537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/>
              <a:t>Raspberry Pi web simulator</a:t>
            </a:r>
          </a:p>
          <a:p>
            <a:r>
              <a:rPr lang="en-US" sz="1400" b="1" dirty="0"/>
              <a:t>Configure simulator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 it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u="sng" dirty="0" err="1"/>
              <a:t>TsSmartStreamAnalyticsJob</a:t>
            </a:r>
            <a:endParaRPr lang="en-US" sz="1400" b="1" u="sng" dirty="0"/>
          </a:p>
          <a:p>
            <a:r>
              <a:rPr lang="en-US" sz="1400" dirty="0"/>
              <a:t>Define Use Cloud Input/Use Cloud Output and Click </a:t>
            </a:r>
          </a:p>
          <a:p>
            <a:pPr marL="0" indent="0">
              <a:buNone/>
            </a:pPr>
            <a:endParaRPr lang="en-CH" sz="1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9271731-77EF-4437-9D75-C1A19CF58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4" y="3628257"/>
            <a:ext cx="3939421" cy="2626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AE73FF-5EAA-4B6D-BD79-C947E19B8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932" y="3628257"/>
            <a:ext cx="3939421" cy="26284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E04227-E1FA-4790-8CC6-D1D49935D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090" y="3363435"/>
            <a:ext cx="561979" cy="1857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026" name="Picture 2" descr="Overview of Pi online simulator">
            <a:extLst>
              <a:ext uri="{FF2B5EF4-FFF2-40B4-BE49-F238E27FC236}">
                <a16:creationId xmlns:a16="http://schemas.microsoft.com/office/drawing/2014/main" id="{056544AA-C13D-6E14-D3CE-66A1758CC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932" y="1426978"/>
            <a:ext cx="3843947" cy="199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09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6870-4D7E-4CDF-979D-0F0EA60B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 in Database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74382-FDFA-4741-8860-175C893BDD1A}"/>
              </a:ext>
            </a:extLst>
          </p:cNvPr>
          <p:cNvSpPr txBox="1"/>
          <p:nvPr/>
        </p:nvSpPr>
        <p:spPr>
          <a:xfrm>
            <a:off x="838200" y="1720840"/>
            <a:ext cx="11106406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F98EF0-58AD-4F79-B152-7ED2F744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91" y="2306692"/>
            <a:ext cx="9215505" cy="523879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DC23F-2D6B-4F03-87D7-A8116BD9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23" y="3560957"/>
            <a:ext cx="4067205" cy="1176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1C2815-F15B-4B81-822B-63772EFD1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92" y="5467689"/>
            <a:ext cx="10854182" cy="8047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538C58-0EDA-4043-A9E2-71BAEB8F4B58}"/>
              </a:ext>
            </a:extLst>
          </p:cNvPr>
          <p:cNvGrpSpPr/>
          <p:nvPr/>
        </p:nvGrpSpPr>
        <p:grpSpPr>
          <a:xfrm>
            <a:off x="6239734" y="2937392"/>
            <a:ext cx="5704871" cy="3555483"/>
            <a:chOff x="7077933" y="2928927"/>
            <a:chExt cx="5411940" cy="26386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DF0D15-4C30-46DB-BCEB-02811D22F961}"/>
                </a:ext>
              </a:extLst>
            </p:cNvPr>
            <p:cNvSpPr/>
            <p:nvPr/>
          </p:nvSpPr>
          <p:spPr>
            <a:xfrm>
              <a:off x="7128164" y="2928928"/>
              <a:ext cx="5361709" cy="26386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B41879-7D54-4A2B-8575-3761730E3891}"/>
                </a:ext>
              </a:extLst>
            </p:cNvPr>
            <p:cNvSpPr txBox="1"/>
            <p:nvPr/>
          </p:nvSpPr>
          <p:spPr>
            <a:xfrm>
              <a:off x="7077933" y="2928927"/>
              <a:ext cx="5411940" cy="224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Stored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Procedure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:[Core]</a:t>
              </a:r>
              <a:r>
                <a:rPr lang="de-CH" sz="1200" b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GetOverviewOfDataInDatabase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F19127-53BC-414E-8A23-1AF814E2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93" y="3214390"/>
            <a:ext cx="5421197" cy="31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B37C-5B8F-4F76-8E2F-396C02FA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Deploy Stream Analytics Job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28249-422D-4322-B554-985DC2213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 err="1"/>
              <a:t>TsSmartStreamAnalyticsJob</a:t>
            </a:r>
            <a:endParaRPr lang="en-US" sz="2000" b="1" u="sng" dirty="0"/>
          </a:p>
          <a:p>
            <a:r>
              <a:rPr lang="en-US" sz="2000" dirty="0"/>
              <a:t>Click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5F587-E7AF-4E60-9379-F5BD404DC481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D73D2-C2F5-4246-B82E-0957F9FC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1" y="2307846"/>
            <a:ext cx="1155554" cy="2180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BEF1E-C6F4-4839-A0A6-BF0793AC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52" y="2565226"/>
            <a:ext cx="3533801" cy="17669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B7603-CB99-4D2D-9E84-632B7601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456" y="2035146"/>
            <a:ext cx="6383592" cy="4203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A13DC-2A22-40D8-9F46-E1A3C6F25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56" y="1504797"/>
            <a:ext cx="2390792" cy="4333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2C3AB-A40B-4282-B00E-44789331A782}"/>
              </a:ext>
            </a:extLst>
          </p:cNvPr>
          <p:cNvCxnSpPr>
            <a:cxnSpLocks/>
          </p:cNvCxnSpPr>
          <p:nvPr/>
        </p:nvCxnSpPr>
        <p:spPr>
          <a:xfrm flipV="1">
            <a:off x="3829819" y="2390561"/>
            <a:ext cx="1201431" cy="148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12B72-383F-4A89-A0A6-866D1D47A363}"/>
              </a:ext>
            </a:extLst>
          </p:cNvPr>
          <p:cNvSpPr/>
          <p:nvPr/>
        </p:nvSpPr>
        <p:spPr>
          <a:xfrm>
            <a:off x="5080456" y="1459760"/>
            <a:ext cx="6523813" cy="494514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E14BBB-B56F-4B19-A6A1-BA8AB4A07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76" y="1191938"/>
            <a:ext cx="975588" cy="4877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0588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run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0F89FCC-6ADF-4536-B947-3843CB7B0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23"/>
          <a:stretch/>
        </p:blipFill>
        <p:spPr bwMode="auto">
          <a:xfrm>
            <a:off x="9839739" y="0"/>
            <a:ext cx="2352261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1ADC86-5D97-C7ED-D849-B6156F837A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6260" y="251684"/>
            <a:ext cx="581795" cy="42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25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>
                <a:highlight>
                  <a:srgbClr val="FFFF00"/>
                </a:highlight>
              </a:rPr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7986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926" y="3685806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3152612" y="4208300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95" y="368580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943136" y="391892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4588181" y="4208300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6" y="5099732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3174415" y="5622226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74010" y="4731520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73" y="3648189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1700079" y="4208300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2363571" y="3913168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6543774" y="1927991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974521" y="3027118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4647010" y="5070549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974521" y="4494511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3407385" y="2463787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8D1AE5-AA13-4902-88AF-BCE402063213}"/>
              </a:ext>
            </a:extLst>
          </p:cNvPr>
          <p:cNvSpPr/>
          <p:nvPr/>
        </p:nvSpPr>
        <p:spPr>
          <a:xfrm rot="20439882">
            <a:off x="3714270" y="1953089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52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C750-8B18-496A-8E3C-413E4B03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89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Signal Registration </a:t>
            </a:r>
            <a:br>
              <a:rPr lang="en-GB" sz="3600" dirty="0"/>
            </a:br>
            <a:r>
              <a:rPr lang="en-GB" sz="3600" dirty="0"/>
              <a:t>Process</a:t>
            </a:r>
            <a:endParaRPr lang="en-CH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176F8-17E1-4D52-8589-B67A23A46112}"/>
              </a:ext>
            </a:extLst>
          </p:cNvPr>
          <p:cNvSpPr txBox="1"/>
          <p:nvPr/>
        </p:nvSpPr>
        <p:spPr>
          <a:xfrm>
            <a:off x="838200" y="1646856"/>
            <a:ext cx="4477789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"2021-12-08T14:01:14.5094082Z",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"Value": "12.34",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"Text": 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9D1A077-D9A3-4830-9B0C-EBF62CE96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3806477" y="3466409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42E87-A15A-4C1A-9D14-0A3C4560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89" y="2476459"/>
            <a:ext cx="3510627" cy="25276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C341F-BFD7-4B73-8A53-20E3592A3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604" y="2510615"/>
            <a:ext cx="2543615" cy="2034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75630-7915-4381-B55B-4A803BE93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353" y="1690688"/>
            <a:ext cx="438153" cy="676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2368CD-A7B2-4093-8618-B8FEC2E9E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977" y="1659763"/>
            <a:ext cx="487746" cy="679556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8AA521D-0F4A-46BF-97D2-ED111BDD6654}"/>
              </a:ext>
            </a:extLst>
          </p:cNvPr>
          <p:cNvSpPr/>
          <p:nvPr/>
        </p:nvSpPr>
        <p:spPr>
          <a:xfrm rot="701813">
            <a:off x="7614134" y="2944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57A146-0CE9-4EC7-BB58-072943F20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49298" b="6843"/>
          <a:stretch/>
        </p:blipFill>
        <p:spPr>
          <a:xfrm>
            <a:off x="5324301" y="4694857"/>
            <a:ext cx="1047332" cy="1508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B4EC5D-6B7C-4017-BFB1-FFA9C1175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0993" y="2493314"/>
            <a:ext cx="3332261" cy="2239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EA19F44-1429-4945-9C8D-450B882692C6}"/>
              </a:ext>
            </a:extLst>
          </p:cNvPr>
          <p:cNvGrpSpPr/>
          <p:nvPr/>
        </p:nvGrpSpPr>
        <p:grpSpPr>
          <a:xfrm>
            <a:off x="6663433" y="-23174"/>
            <a:ext cx="3619410" cy="635897"/>
            <a:chOff x="6783967" y="3270180"/>
            <a:chExt cx="3619410" cy="635897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E6A4D77-975B-463F-A1E9-3DCB009C07F7}"/>
                </a:ext>
              </a:extLst>
            </p:cNvPr>
            <p:cNvSpPr/>
            <p:nvPr/>
          </p:nvSpPr>
          <p:spPr>
            <a:xfrm>
              <a:off x="6878782" y="3270180"/>
              <a:ext cx="3458089" cy="635897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F854EC-A057-4590-BBC5-C0ABEBB8EB8C}"/>
                </a:ext>
              </a:extLst>
            </p:cNvPr>
            <p:cNvSpPr txBox="1"/>
            <p:nvPr/>
          </p:nvSpPr>
          <p:spPr>
            <a:xfrm>
              <a:off x="6783967" y="3443823"/>
              <a:ext cx="36194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Ingest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].[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MeasurementWithSignalName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 </a:t>
              </a:r>
              <a:endParaRPr lang="en-CH" sz="12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0219A5-4CF2-4EBD-9561-8F180ACBD329}"/>
              </a:ext>
            </a:extLst>
          </p:cNvPr>
          <p:cNvCxnSpPr/>
          <p:nvPr/>
        </p:nvCxnSpPr>
        <p:spPr>
          <a:xfrm>
            <a:off x="8715893" y="1027906"/>
            <a:ext cx="0" cy="53895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A9081761-6311-4D59-9C1A-968E0240A48B}"/>
              </a:ext>
            </a:extLst>
          </p:cNvPr>
          <p:cNvSpPr/>
          <p:nvPr/>
        </p:nvSpPr>
        <p:spPr>
          <a:xfrm rot="21324968" flipH="1">
            <a:off x="5699774" y="4021381"/>
            <a:ext cx="4917255" cy="567142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012BC6-2361-4296-ADEC-3A92483A86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826" b="-402"/>
          <a:stretch/>
        </p:blipFill>
        <p:spPr>
          <a:xfrm>
            <a:off x="4988109" y="4687715"/>
            <a:ext cx="2349951" cy="29275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906E096A-2896-40C4-AFA3-56FA27BF0838}"/>
              </a:ext>
            </a:extLst>
          </p:cNvPr>
          <p:cNvSpPr/>
          <p:nvPr/>
        </p:nvSpPr>
        <p:spPr>
          <a:xfrm>
            <a:off x="6878782" y="5102789"/>
            <a:ext cx="3458089" cy="63589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5F55C9-EA09-462E-9D58-C85F679D6D99}"/>
              </a:ext>
            </a:extLst>
          </p:cNvPr>
          <p:cNvSpPr txBox="1"/>
          <p:nvPr/>
        </p:nvSpPr>
        <p:spPr>
          <a:xfrm>
            <a:off x="7516057" y="5293023"/>
            <a:ext cx="2529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].[Measurement] </a:t>
            </a:r>
            <a:endParaRPr lang="en-CH" sz="12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5EA4FA-1327-4130-9333-09EABE8FD8E6}"/>
              </a:ext>
            </a:extLst>
          </p:cNvPr>
          <p:cNvSpPr/>
          <p:nvPr/>
        </p:nvSpPr>
        <p:spPr>
          <a:xfrm>
            <a:off x="4957814" y="2383280"/>
            <a:ext cx="193957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B582CA-0C60-44A0-9A44-E9F2F0AB023B}"/>
              </a:ext>
            </a:extLst>
          </p:cNvPr>
          <p:cNvSpPr/>
          <p:nvPr/>
        </p:nvSpPr>
        <p:spPr>
          <a:xfrm>
            <a:off x="4730634" y="4592538"/>
            <a:ext cx="273073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FDF2BBB-B124-49B4-B6D5-091049970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368" y="644960"/>
            <a:ext cx="7305728" cy="9096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04DA36-C420-445F-8187-E84D4DF6D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07" y="5670917"/>
            <a:ext cx="3624289" cy="9286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 descr="Sanduhr Symbol Zeichen Zeit Läuft Geschenk&amp;#39; Sticker | Spreadshirt">
            <a:extLst>
              <a:ext uri="{FF2B5EF4-FFF2-40B4-BE49-F238E27FC236}">
                <a16:creationId xmlns:a16="http://schemas.microsoft.com/office/drawing/2014/main" id="{CE11872D-8245-427C-90B8-BE7D7684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37" y="3189358"/>
            <a:ext cx="607664" cy="60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1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5" grpId="0" animBg="1"/>
      <p:bldP spid="30" grpId="0" animBg="1"/>
      <p:bldP spid="32" grpId="0"/>
      <p:bldP spid="34" grpId="0" animBg="1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B495757D-26CC-428E-92A1-589808A918AE}"/>
              </a:ext>
            </a:extLst>
          </p:cNvPr>
          <p:cNvSpPr/>
          <p:nvPr/>
        </p:nvSpPr>
        <p:spPr>
          <a:xfrm>
            <a:off x="4188163" y="1505825"/>
            <a:ext cx="1736709" cy="544712"/>
          </a:xfrm>
          <a:prstGeom prst="borderCallout2">
            <a:avLst>
              <a:gd name="adj1" fmla="val 107296"/>
              <a:gd name="adj2" fmla="val 35640"/>
              <a:gd name="adj3" fmla="val 384925"/>
              <a:gd name="adj4" fmla="val 35985"/>
              <a:gd name="adj5" fmla="val 438363"/>
              <a:gd name="adj6" fmla="val 1874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0BED8EC-7637-4F94-8EC9-82C1D454147F}"/>
              </a:ext>
            </a:extLst>
          </p:cNvPr>
          <p:cNvSpPr/>
          <p:nvPr/>
        </p:nvSpPr>
        <p:spPr>
          <a:xfrm rot="20399515">
            <a:off x="4194333" y="3518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7F6928B6-3270-4D0F-B290-EF27F657628F}"/>
              </a:ext>
            </a:extLst>
          </p:cNvPr>
          <p:cNvSpPr/>
          <p:nvPr/>
        </p:nvSpPr>
        <p:spPr>
          <a:xfrm>
            <a:off x="2311890" y="5547271"/>
            <a:ext cx="5861974" cy="574266"/>
          </a:xfrm>
          <a:prstGeom prst="borderCallout2">
            <a:avLst>
              <a:gd name="adj1" fmla="val -5517"/>
              <a:gd name="adj2" fmla="val 42635"/>
              <a:gd name="adj3" fmla="val -219230"/>
              <a:gd name="adj4" fmla="val 42593"/>
              <a:gd name="adj5" fmla="val -256141"/>
              <a:gd name="adj6" fmla="val 3767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Creates missing signals and stores them in  [Core].[Signal]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Resolves 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SignalId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and routes the event to [Ingest].[Measurement] </a:t>
            </a:r>
          </a:p>
        </p:txBody>
      </p:sp>
      <p:sp>
        <p:nvSpPr>
          <p:cNvPr id="33" name="Arrow: Curved Up 32">
            <a:extLst>
              <a:ext uri="{FF2B5EF4-FFF2-40B4-BE49-F238E27FC236}">
                <a16:creationId xmlns:a16="http://schemas.microsoft.com/office/drawing/2014/main" id="{55E9DC18-0048-4CAA-987E-DE06D259038D}"/>
              </a:ext>
            </a:extLst>
          </p:cNvPr>
          <p:cNvSpPr/>
          <p:nvPr/>
        </p:nvSpPr>
        <p:spPr>
          <a:xfrm rot="16200000">
            <a:off x="3928340" y="3259079"/>
            <a:ext cx="970175" cy="4578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CEBF69-6074-44B5-9876-D868A7A49F99}"/>
              </a:ext>
            </a:extLst>
          </p:cNvPr>
          <p:cNvSpPr/>
          <p:nvPr/>
        </p:nvSpPr>
        <p:spPr>
          <a:xfrm>
            <a:off x="4354692" y="3690994"/>
            <a:ext cx="152600" cy="5549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0" grpId="0" animBg="1"/>
      <p:bldP spid="33" grpId="0" animBg="1"/>
      <p:bldP spid="3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9B03-CA82-442D-B76A-3DD2FD5B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Signal Registration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C951B-48F9-4317-9993-5E6525130CF7}"/>
              </a:ext>
            </a:extLst>
          </p:cNvPr>
          <p:cNvSpPr txBox="1"/>
          <p:nvPr/>
        </p:nvSpPr>
        <p:spPr>
          <a:xfrm>
            <a:off x="838200" y="1505673"/>
            <a:ext cx="10515600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IngestMeasurementWithSignalNameInsteadOfInsertTrigger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missing signal name into Signal table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</a:p>
          <a:p>
            <a:r>
              <a:rPr lang="en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</a:p>
          <a:p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Copy events to regular Measurement ingest facade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en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31223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Delivery Guarantees (Azure Stream Analytics)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processing</a:t>
            </a:r>
            <a:endParaRPr lang="de-CH" sz="2400" dirty="0"/>
          </a:p>
          <a:p>
            <a:pPr lvl="1"/>
            <a:r>
              <a:rPr lang="en-US" sz="2000" dirty="0"/>
              <a:t>Azure Stream Analytics guarantees exactly once processing.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delivery</a:t>
            </a:r>
            <a:endParaRPr lang="de-CH" sz="2400" dirty="0"/>
          </a:p>
          <a:p>
            <a:pPr lvl="1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</a:t>
            </a:r>
            <a:r>
              <a:rPr lang="en-US" sz="2000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guarantes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at-least-once delivery 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output sinks, which guarantees that all results are outputted, but duplicate results may occur. </a:t>
            </a:r>
            <a:b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However exactly-once delivery may be achieved with several outputs such as Cosmos DB or SQL</a:t>
            </a:r>
          </a:p>
          <a:p>
            <a:pPr lvl="2"/>
            <a:r>
              <a:rPr lang="en-US" sz="1600" dirty="0"/>
              <a:t>The Azure instance is upgraded while the job is running</a:t>
            </a:r>
          </a:p>
          <a:p>
            <a:pPr lvl="2"/>
            <a:r>
              <a:rPr lang="en-US" sz="1600" dirty="0"/>
              <a:t>The Stream Analytics job is upgraded or an issue occurs with connectivity or reliability to the job output</a:t>
            </a:r>
          </a:p>
          <a:p>
            <a:pPr lvl="2"/>
            <a:r>
              <a:rPr lang="en-US" sz="1600" dirty="0"/>
              <a:t>The Azure instance running the job has an outage</a:t>
            </a:r>
          </a:p>
          <a:p>
            <a:pPr lvl="2"/>
            <a:r>
              <a:rPr lang="en-US" sz="1600" dirty="0"/>
              <a:t>Stream Analytics job is started with the when last stopped option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61307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EDC3-BCDB-4006-98DC-93BAA1A7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38" y="1756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Source of the Architecture (Axpo Hydro)</a:t>
            </a:r>
          </a:p>
        </p:txBody>
      </p:sp>
      <p:pic>
        <p:nvPicPr>
          <p:cNvPr id="1026" name="Picture 2" descr="Kraftwerke Sarganserland">
            <a:extLst>
              <a:ext uri="{FF2B5EF4-FFF2-40B4-BE49-F238E27FC236}">
                <a16:creationId xmlns:a16="http://schemas.microsoft.com/office/drawing/2014/main" id="{407130F5-0EDB-4184-91D7-F2B5FAF3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6819"/>
            <a:ext cx="2931216" cy="22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 IoT Edge | CloudBank">
            <a:extLst>
              <a:ext uri="{FF2B5EF4-FFF2-40B4-BE49-F238E27FC236}">
                <a16:creationId xmlns:a16="http://schemas.microsoft.com/office/drawing/2014/main" id="{2644605E-7A32-4B7D-8C8F-96151EBF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39" y="1392253"/>
            <a:ext cx="614214" cy="6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eise – IoT Hub | Microsoft Azure">
            <a:extLst>
              <a:ext uri="{FF2B5EF4-FFF2-40B4-BE49-F238E27FC236}">
                <a16:creationId xmlns:a16="http://schemas.microsoft.com/office/drawing/2014/main" id="{E7163D0C-BAA6-4169-9CDC-EB590AB3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38" y="1434381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icrosoft BI Tools: Azure Stream Analytics">
            <a:extLst>
              <a:ext uri="{FF2B5EF4-FFF2-40B4-BE49-F238E27FC236}">
                <a16:creationId xmlns:a16="http://schemas.microsoft.com/office/drawing/2014/main" id="{13E07459-3DAF-4823-9CE9-9770130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99" y="1471998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59C171-C8AC-447C-9B50-D9DDD7B250BE}"/>
              </a:ext>
            </a:extLst>
          </p:cNvPr>
          <p:cNvSpPr txBox="1"/>
          <p:nvPr/>
        </p:nvSpPr>
        <p:spPr>
          <a:xfrm>
            <a:off x="4578724" y="1994492"/>
            <a:ext cx="538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IoT</a:t>
            </a:r>
            <a:br>
              <a:rPr lang="en-US" sz="1400"/>
            </a:br>
            <a:r>
              <a:rPr lang="en-US" sz="1400"/>
              <a:t>Edge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0A42D-9C97-48FC-A586-9D1E34956D94}"/>
              </a:ext>
            </a:extLst>
          </p:cNvPr>
          <p:cNvCxnSpPr>
            <a:endCxn id="5122" idx="1"/>
          </p:cNvCxnSpPr>
          <p:nvPr/>
        </p:nvCxnSpPr>
        <p:spPr>
          <a:xfrm>
            <a:off x="5300865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73362-B0A8-432A-8977-8ED924C41CC0}"/>
              </a:ext>
            </a:extLst>
          </p:cNvPr>
          <p:cNvSpPr txBox="1"/>
          <p:nvPr/>
        </p:nvSpPr>
        <p:spPr>
          <a:xfrm>
            <a:off x="6266444" y="199449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IoT</a:t>
            </a:r>
            <a:br>
              <a:rPr lang="en-US" sz="1400"/>
            </a:br>
            <a:r>
              <a:rPr lang="en-US" sz="1400"/>
              <a:t>Hub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A2854-22F9-4416-8798-E590CD3D118C}"/>
              </a:ext>
            </a:extLst>
          </p:cNvPr>
          <p:cNvSpPr txBox="1"/>
          <p:nvPr/>
        </p:nvSpPr>
        <p:spPr>
          <a:xfrm>
            <a:off x="7648985" y="1994492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Stream</a:t>
            </a:r>
            <a:br>
              <a:rPr lang="en-US" sz="1400"/>
            </a:br>
            <a:r>
              <a:rPr lang="en-US" sz="1400"/>
              <a:t>Analytics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49CD8-8F75-4896-ADAF-1E64113D7C6D}"/>
              </a:ext>
            </a:extLst>
          </p:cNvPr>
          <p:cNvCxnSpPr>
            <a:cxnSpLocks/>
          </p:cNvCxnSpPr>
          <p:nvPr/>
        </p:nvCxnSpPr>
        <p:spPr>
          <a:xfrm>
            <a:off x="6929936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06EEF4A-7B35-4EEE-9FA0-D3613886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68" y="1471998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D3BA3A-DCA0-4A78-8B82-2BC7C0F9F77B}"/>
              </a:ext>
            </a:extLst>
          </p:cNvPr>
          <p:cNvCxnSpPr>
            <a:cxnSpLocks/>
          </p:cNvCxnSpPr>
          <p:nvPr/>
        </p:nvCxnSpPr>
        <p:spPr>
          <a:xfrm>
            <a:off x="8439509" y="1705113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2224A-F5D5-428B-B75A-8F617236227B}"/>
              </a:ext>
            </a:extLst>
          </p:cNvPr>
          <p:cNvSpPr txBox="1"/>
          <p:nvPr/>
        </p:nvSpPr>
        <p:spPr>
          <a:xfrm>
            <a:off x="9084554" y="1994492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SQL </a:t>
            </a:r>
            <a:br>
              <a:rPr lang="en-US" sz="1400"/>
            </a:br>
            <a:r>
              <a:rPr lang="en-US" sz="1400"/>
              <a:t>Database</a:t>
            </a:r>
          </a:p>
        </p:txBody>
      </p:sp>
      <p:pic>
        <p:nvPicPr>
          <p:cNvPr id="8194" name="Picture 2" descr="Azure Machine Learning Services: a complete toolbox for AI? | element61">
            <a:extLst>
              <a:ext uri="{FF2B5EF4-FFF2-40B4-BE49-F238E27FC236}">
                <a16:creationId xmlns:a16="http://schemas.microsoft.com/office/drawing/2014/main" id="{5767B2D4-6384-4310-B61E-FC498A96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434" y="4822344"/>
            <a:ext cx="916853" cy="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dding an Azure web app to an Application Service Environment running in  another subscription — Xebia Blog">
            <a:extLst>
              <a:ext uri="{FF2B5EF4-FFF2-40B4-BE49-F238E27FC236}">
                <a16:creationId xmlns:a16="http://schemas.microsoft.com/office/drawing/2014/main" id="{98EBFE8C-1BE8-40F3-9806-6CDA08D3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967" y="1514765"/>
            <a:ext cx="555868" cy="5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55047-6217-475F-AE43-6D1679F932B2}"/>
              </a:ext>
            </a:extLst>
          </p:cNvPr>
          <p:cNvSpPr txBox="1"/>
          <p:nvPr/>
        </p:nvSpPr>
        <p:spPr>
          <a:xfrm>
            <a:off x="7859972" y="5407466"/>
            <a:ext cx="1414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</a:t>
            </a:r>
          </a:p>
          <a:p>
            <a:pPr algn="ctr"/>
            <a:r>
              <a:rPr lang="en-US" sz="1400"/>
              <a:t>Machine</a:t>
            </a:r>
          </a:p>
          <a:p>
            <a:pPr algn="ctr"/>
            <a:r>
              <a:rPr lang="en-US" sz="1400"/>
              <a:t>Learning</a:t>
            </a:r>
          </a:p>
          <a:p>
            <a:pPr algn="ctr"/>
            <a:r>
              <a:rPr lang="en-US" sz="1400"/>
              <a:t>/Azure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8B8C3-CD27-4E02-BDC6-544DD6928C56}"/>
              </a:ext>
            </a:extLst>
          </p:cNvPr>
          <p:cNvSpPr txBox="1"/>
          <p:nvPr/>
        </p:nvSpPr>
        <p:spPr>
          <a:xfrm>
            <a:off x="10627459" y="2144350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Web </a:t>
            </a:r>
          </a:p>
          <a:p>
            <a:pPr algn="ctr"/>
            <a:r>
              <a:rPr lang="en-US" sz="1400"/>
              <a:t>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CB148-D0D5-41DA-97A7-82F35CE0BAF3}"/>
              </a:ext>
            </a:extLst>
          </p:cNvPr>
          <p:cNvSpPr txBox="1"/>
          <p:nvPr/>
        </p:nvSpPr>
        <p:spPr>
          <a:xfrm>
            <a:off x="10790056" y="5754028"/>
            <a:ext cx="563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Third</a:t>
            </a:r>
          </a:p>
          <a:p>
            <a:pPr algn="ctr"/>
            <a:r>
              <a:rPr lang="en-US" sz="1400"/>
              <a:t>Party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F6CDC1-82CE-4623-A25C-10F2603C9EE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644856" y="2517712"/>
            <a:ext cx="919926" cy="223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EE013-3727-4033-98E6-139C88DDC42E}"/>
              </a:ext>
            </a:extLst>
          </p:cNvPr>
          <p:cNvCxnSpPr>
            <a:cxnSpLocks/>
          </p:cNvCxnSpPr>
          <p:nvPr/>
        </p:nvCxnSpPr>
        <p:spPr>
          <a:xfrm>
            <a:off x="9682742" y="2538140"/>
            <a:ext cx="1306985" cy="2306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D3E-A8D6-4E9D-9C53-1CBAD84000A7}"/>
              </a:ext>
            </a:extLst>
          </p:cNvPr>
          <p:cNvCxnSpPr>
            <a:cxnSpLocks/>
          </p:cNvCxnSpPr>
          <p:nvPr/>
        </p:nvCxnSpPr>
        <p:spPr>
          <a:xfrm>
            <a:off x="9875100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EB1FB98-71D5-B9EE-7D03-B6ABB446FD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7616" y="4888141"/>
            <a:ext cx="1013594" cy="832535"/>
          </a:xfrm>
          <a:prstGeom prst="rect">
            <a:avLst/>
          </a:prstGeom>
        </p:spPr>
      </p:pic>
      <p:pic>
        <p:nvPicPr>
          <p:cNvPr id="48132" name="Picture 4" descr="Types of Hydropower Plants | Department of Energy">
            <a:extLst>
              <a:ext uri="{FF2B5EF4-FFF2-40B4-BE49-F238E27FC236}">
                <a16:creationId xmlns:a16="http://schemas.microsoft.com/office/drawing/2014/main" id="{A5F06391-368A-9743-FFBD-33B7B5FF2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1905" b="1588"/>
          <a:stretch/>
        </p:blipFill>
        <p:spPr bwMode="auto">
          <a:xfrm>
            <a:off x="838200" y="3831646"/>
            <a:ext cx="4505811" cy="2653988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833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Cosmos DB</a:t>
            </a:r>
          </a:p>
          <a:p>
            <a:r>
              <a:rPr lang="en-US" sz="1600" dirty="0"/>
              <a:t>Using Cosmos DB, Azure Stream Analytics guarantees exactly-once delivery. Since Azure Stream Analytics uses </a:t>
            </a:r>
            <a:r>
              <a:rPr lang="en-US" sz="1600" dirty="0" err="1"/>
              <a:t>upsert</a:t>
            </a:r>
            <a:r>
              <a:rPr lang="en-US" sz="1600" dirty="0"/>
              <a:t>, no action is needed by the user. See more information on Azure Stream Analytics output to </a:t>
            </a:r>
            <a:r>
              <a:rPr lang="en-US" sz="1600" dirty="0" err="1"/>
              <a:t>CosmosDB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2400" dirty="0"/>
              <a:t>SQL</a:t>
            </a:r>
          </a:p>
          <a:p>
            <a:r>
              <a:rPr lang="en-US" sz="1600" dirty="0"/>
              <a:t>When using SQL output, users can achieve exactly-once delivery if the following requirements are met:</a:t>
            </a:r>
          </a:p>
          <a:p>
            <a:pPr lvl="1"/>
            <a:r>
              <a:rPr lang="en-US" sz="1200" dirty="0"/>
              <a:t>all output streaming events have a natural key, i.e. are uniquely identifiable either by a field or a combination of fields.</a:t>
            </a:r>
          </a:p>
          <a:p>
            <a:pPr lvl="1"/>
            <a:r>
              <a:rPr lang="en-US" sz="1200" dirty="0"/>
              <a:t>the output SQL table has a unique constraint (or primary key) created using the natural key of the output events.</a:t>
            </a:r>
          </a:p>
          <a:p>
            <a:r>
              <a:rPr lang="en-US" sz="1600" dirty="0"/>
              <a:t>This is sufficient to avoid duplicates because the SQL output honors any constraints placed on the table by skipping any events that cause a unique constraint violation.</a:t>
            </a:r>
            <a:endParaRPr lang="en-CH" sz="1600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50566DCB-5394-482C-A8E0-852280648779}"/>
              </a:ext>
            </a:extLst>
          </p:cNvPr>
          <p:cNvSpPr/>
          <p:nvPr/>
        </p:nvSpPr>
        <p:spPr>
          <a:xfrm>
            <a:off x="5066607" y="5149173"/>
            <a:ext cx="3769822" cy="1162727"/>
          </a:xfrm>
          <a:prstGeom prst="borderCallout2">
            <a:avLst>
              <a:gd name="adj1" fmla="val 14106"/>
              <a:gd name="adj2" fmla="val 104169"/>
              <a:gd name="adj3" fmla="val 11319"/>
              <a:gd name="adj4" fmla="val 134028"/>
              <a:gd name="adj5" fmla="val -35519"/>
              <a:gd name="adj6" fmla="val 139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  <a:p>
            <a:pPr algn="ctr"/>
            <a:r>
              <a:rPr lang="en-US" dirty="0"/>
              <a:t>Just skipping means the fact that duplicates occurred disappears</a:t>
            </a:r>
          </a:p>
        </p:txBody>
      </p:sp>
    </p:spTree>
    <p:extLst>
      <p:ext uri="{BB962C8B-B14F-4D97-AF65-F5344CB8AC3E}">
        <p14:creationId xmlns:p14="http://schemas.microsoft.com/office/powerpoint/2010/main" val="292438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- 4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DA427AF3-ED25-4AE0-8A28-CAC713F38953}"/>
              </a:ext>
            </a:extLst>
          </p:cNvPr>
          <p:cNvSpPr/>
          <p:nvPr/>
        </p:nvSpPr>
        <p:spPr>
          <a:xfrm>
            <a:off x="4078603" y="1505825"/>
            <a:ext cx="1736709" cy="544712"/>
          </a:xfrm>
          <a:prstGeom prst="borderCallout2">
            <a:avLst>
              <a:gd name="adj1" fmla="val 110063"/>
              <a:gd name="adj2" fmla="val 71223"/>
              <a:gd name="adj3" fmla="val 155259"/>
              <a:gd name="adj4" fmla="val 71278"/>
              <a:gd name="adj5" fmla="val 255737"/>
              <a:gd name="adj6" fmla="val 4825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1677084-6681-4425-B9FA-2D2BF0A04990}"/>
              </a:ext>
            </a:extLst>
          </p:cNvPr>
          <p:cNvSpPr/>
          <p:nvPr/>
        </p:nvSpPr>
        <p:spPr>
          <a:xfrm rot="836387" flipV="1">
            <a:off x="3416946" y="2697193"/>
            <a:ext cx="3218656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225D6D6-359C-4C5E-A768-B39951D8137D}"/>
              </a:ext>
            </a:extLst>
          </p:cNvPr>
          <p:cNvSpPr/>
          <p:nvPr/>
        </p:nvSpPr>
        <p:spPr>
          <a:xfrm>
            <a:off x="2214799" y="5734522"/>
            <a:ext cx="5861974" cy="574266"/>
          </a:xfrm>
          <a:prstGeom prst="borderCallout2">
            <a:avLst>
              <a:gd name="adj1" fmla="val -4642"/>
              <a:gd name="adj2" fmla="val 52834"/>
              <a:gd name="adj3" fmla="val -360087"/>
              <a:gd name="adj4" fmla="val 53221"/>
              <a:gd name="adj5" fmla="val -445116"/>
              <a:gd name="adj6" fmla="val 4658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 duplicate events and stores them in exception table [Core].[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MeasurementDuplicateKey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Calculates Partition Key Attribute and stores new events in [Core].[Measurement] </a:t>
            </a:r>
          </a:p>
        </p:txBody>
      </p:sp>
      <p:sp>
        <p:nvSpPr>
          <p:cNvPr id="37" name="Arrow: Curved Up 36">
            <a:extLst>
              <a:ext uri="{FF2B5EF4-FFF2-40B4-BE49-F238E27FC236}">
                <a16:creationId xmlns:a16="http://schemas.microsoft.com/office/drawing/2014/main" id="{586C49D1-7769-4A51-BA80-A076ACAF2302}"/>
              </a:ext>
            </a:extLst>
          </p:cNvPr>
          <p:cNvSpPr/>
          <p:nvPr/>
        </p:nvSpPr>
        <p:spPr>
          <a:xfrm rot="1735178" flipV="1">
            <a:off x="3380225" y="3293995"/>
            <a:ext cx="3171471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FC333A-4815-40D8-99BF-6557A04C3394}"/>
              </a:ext>
            </a:extLst>
          </p:cNvPr>
          <p:cNvSpPr/>
          <p:nvPr/>
        </p:nvSpPr>
        <p:spPr>
          <a:xfrm>
            <a:off x="4772867" y="2552154"/>
            <a:ext cx="150538" cy="72650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76F131-8F1F-4245-98DB-7EFAF6E00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381" y="4599951"/>
            <a:ext cx="1785951" cy="10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- 5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This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Store measurements that already exist in the duplicate key table.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elimination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8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– 5a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862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2nd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duplicate records if the happen in one batch of data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[INSERTED]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   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DUPLICATE_ROWS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7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D5DEA-784A-447E-BEBA-F78BD1550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961918" y="3068349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70651-90EE-4A0B-85CD-D6F4C88A0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4" b="58296"/>
          <a:stretch/>
        </p:blipFill>
        <p:spPr>
          <a:xfrm>
            <a:off x="961920" y="3231149"/>
            <a:ext cx="2452705" cy="1008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8DBD4A-BE65-4F16-A020-2029E8274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4" b="14430"/>
          <a:stretch/>
        </p:blipFill>
        <p:spPr>
          <a:xfrm>
            <a:off x="961919" y="4358769"/>
            <a:ext cx="2452705" cy="1156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D7588B-654D-4C93-8BC1-545C6A10A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70" b="-98"/>
          <a:stretch/>
        </p:blipFill>
        <p:spPr>
          <a:xfrm>
            <a:off x="961918" y="5577352"/>
            <a:ext cx="2452705" cy="389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DF0ABA-7FD7-4DC0-B6BD-C43903A78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7" b="56308"/>
          <a:stretch/>
        </p:blipFill>
        <p:spPr>
          <a:xfrm>
            <a:off x="4935190" y="3190363"/>
            <a:ext cx="2462231" cy="1057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81179-346B-4483-8B0F-7AA2AAC05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4935190" y="3027563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C2C5A1-E09A-4865-B30C-CD36F679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55" b="667"/>
          <a:stretch/>
        </p:blipFill>
        <p:spPr>
          <a:xfrm>
            <a:off x="4925664" y="4417144"/>
            <a:ext cx="2462231" cy="15089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69287" y="1412301"/>
            <a:ext cx="2637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data arrives in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“ordered by” Ts</a:t>
            </a:r>
            <a:endParaRPr lang="en-C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635D2-EA0F-4CD9-BC20-B8AF1A270DDE}"/>
              </a:ext>
            </a:extLst>
          </p:cNvPr>
          <p:cNvSpPr txBox="1"/>
          <p:nvPr/>
        </p:nvSpPr>
        <p:spPr>
          <a:xfrm>
            <a:off x="4679313" y="1399558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typical query for Time Series data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B4F50-E4D5-4E52-8E87-AE46692CDA73}"/>
              </a:ext>
            </a:extLst>
          </p:cNvPr>
          <p:cNvSpPr txBox="1"/>
          <p:nvPr/>
        </p:nvSpPr>
        <p:spPr>
          <a:xfrm>
            <a:off x="4925664" y="1709458"/>
            <a:ext cx="679751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16:30:05'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16:30:10.876'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9FCDB7-A2C4-4ED7-BA4E-B95EBD335F19}"/>
              </a:ext>
            </a:extLst>
          </p:cNvPr>
          <p:cNvSpPr txBox="1"/>
          <p:nvPr/>
        </p:nvSpPr>
        <p:spPr>
          <a:xfrm>
            <a:off x="7812379" y="3039530"/>
            <a:ext cx="391080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71BD74F9-0DAD-4933-9DD3-866EE9AB66CB}"/>
              </a:ext>
            </a:extLst>
          </p:cNvPr>
          <p:cNvSpPr/>
          <p:nvPr/>
        </p:nvSpPr>
        <p:spPr>
          <a:xfrm>
            <a:off x="961917" y="2248909"/>
            <a:ext cx="2452705" cy="646331"/>
          </a:xfrm>
          <a:prstGeom prst="borderCallout2">
            <a:avLst>
              <a:gd name="adj1" fmla="val 48999"/>
              <a:gd name="adj2" fmla="val 104503"/>
              <a:gd name="adj3" fmla="val 51287"/>
              <a:gd name="adj4" fmla="val 131353"/>
              <a:gd name="adj5" fmla="val 123086"/>
              <a:gd name="adj6" fmla="val 277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index will be extremely fragmented</a:t>
            </a:r>
          </a:p>
          <a:p>
            <a:pPr algn="ctr"/>
            <a:r>
              <a:rPr lang="en-US" sz="1400" dirty="0"/>
              <a:t>after a few inserts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06AA91-3823-4EBE-8166-277A859B1FFD}"/>
              </a:ext>
            </a:extLst>
          </p:cNvPr>
          <p:cNvSpPr/>
          <p:nvPr/>
        </p:nvSpPr>
        <p:spPr>
          <a:xfrm>
            <a:off x="8509455" y="5100399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B33A36-5581-433D-8265-DAF4AB257D7D}"/>
              </a:ext>
            </a:extLst>
          </p:cNvPr>
          <p:cNvSpPr/>
          <p:nvPr/>
        </p:nvSpPr>
        <p:spPr>
          <a:xfrm>
            <a:off x="8509455" y="539413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695629-32BD-4E82-91CE-F845ED9D5F98}"/>
              </a:ext>
            </a:extLst>
          </p:cNvPr>
          <p:cNvSpPr/>
          <p:nvPr/>
        </p:nvSpPr>
        <p:spPr>
          <a:xfrm>
            <a:off x="8515279" y="5687867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5D2092-958C-45B1-91F3-791928FA05E6}"/>
              </a:ext>
            </a:extLst>
          </p:cNvPr>
          <p:cNvSpPr/>
          <p:nvPr/>
        </p:nvSpPr>
        <p:spPr>
          <a:xfrm>
            <a:off x="7688252" y="5645221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8C7F-DD2A-45E0-8360-5B44089B5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822" y="5406154"/>
            <a:ext cx="189097" cy="121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AEE9E-1AA1-4539-9408-CF82E3E8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436" y="5181135"/>
            <a:ext cx="125483" cy="80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E3788-4292-4C6D-B230-E7BA71F88FF6}"/>
              </a:ext>
            </a:extLst>
          </p:cNvPr>
          <p:cNvSpPr txBox="1"/>
          <p:nvPr/>
        </p:nvSpPr>
        <p:spPr>
          <a:xfrm>
            <a:off x="8333464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37028-13F7-49B4-B3EF-B3C762450CC0}"/>
              </a:ext>
            </a:extLst>
          </p:cNvPr>
          <p:cNvSpPr/>
          <p:nvPr/>
        </p:nvSpPr>
        <p:spPr>
          <a:xfrm>
            <a:off x="7726029" y="6482284"/>
            <a:ext cx="679889" cy="132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Fragmented</a:t>
            </a:r>
            <a:endParaRPr lang="en-CH" sz="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60607-2D34-4ADF-B072-C7A62B31380A}"/>
              </a:ext>
            </a:extLst>
          </p:cNvPr>
          <p:cNvSpPr/>
          <p:nvPr/>
        </p:nvSpPr>
        <p:spPr>
          <a:xfrm>
            <a:off x="7726029" y="6651562"/>
            <a:ext cx="679889" cy="13244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Not fragmented</a:t>
            </a:r>
            <a:endParaRPr lang="en-CH" sz="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E5EC2-6DB3-484E-8626-CC2A28BA12DB}"/>
              </a:ext>
            </a:extLst>
          </p:cNvPr>
          <p:cNvSpPr/>
          <p:nvPr/>
        </p:nvSpPr>
        <p:spPr>
          <a:xfrm>
            <a:off x="10653838" y="5096715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57474D-9169-4FFF-9810-BC6C1BBA472D}"/>
              </a:ext>
            </a:extLst>
          </p:cNvPr>
          <p:cNvSpPr/>
          <p:nvPr/>
        </p:nvSpPr>
        <p:spPr>
          <a:xfrm>
            <a:off x="10653838" y="5390449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BAB93-9C43-49A0-98EA-24198A562AC1}"/>
              </a:ext>
            </a:extLst>
          </p:cNvPr>
          <p:cNvSpPr/>
          <p:nvPr/>
        </p:nvSpPr>
        <p:spPr>
          <a:xfrm>
            <a:off x="10653838" y="568418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2B44A05-0DF9-432C-96FF-A4DE3AC4B39E}"/>
              </a:ext>
            </a:extLst>
          </p:cNvPr>
          <p:cNvSpPr/>
          <p:nvPr/>
        </p:nvSpPr>
        <p:spPr>
          <a:xfrm>
            <a:off x="9832635" y="5641537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C7E3D6-2034-4981-984C-27F63CAD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205" y="5402470"/>
            <a:ext cx="189097" cy="1212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78A1CE-E149-4ED2-863C-F9746863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819" y="5177451"/>
            <a:ext cx="125483" cy="804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106B01C-6D96-4275-B20B-96D92DCE7D05}"/>
              </a:ext>
            </a:extLst>
          </p:cNvPr>
          <p:cNvSpPr txBox="1"/>
          <p:nvPr/>
        </p:nvSpPr>
        <p:spPr>
          <a:xfrm>
            <a:off x="10455753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97C90627-B745-42E9-93B3-CFF7F84713AB}"/>
              </a:ext>
            </a:extLst>
          </p:cNvPr>
          <p:cNvSpPr/>
          <p:nvPr/>
        </p:nvSpPr>
        <p:spPr>
          <a:xfrm>
            <a:off x="9053391" y="6012641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E5AE67-427C-4B08-91EF-34557F56BA72}"/>
              </a:ext>
            </a:extLst>
          </p:cNvPr>
          <p:cNvSpPr txBox="1"/>
          <p:nvPr/>
        </p:nvSpPr>
        <p:spPr>
          <a:xfrm>
            <a:off x="8710236" y="6200843"/>
            <a:ext cx="28648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 [Core]</a:t>
            </a:r>
            <a:r>
              <a:rPr lang="de-CH" sz="1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RebuildFragmentedIndexes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CH" sz="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678F1F-0E90-4796-B536-CCC12C236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217" y="6405284"/>
            <a:ext cx="354988" cy="4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  <p:bldP spid="35" grpId="0" animBg="1"/>
      <p:bldP spid="37" grpId="0" animBg="1"/>
      <p:bldP spid="3" grpId="0" animBg="1"/>
      <p:bldP spid="10" grpId="0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42" grpId="0"/>
      <p:bldP spid="43" grpId="0" animBg="1"/>
      <p:bldP spid="4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 -2</a:t>
            </a:r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38200" y="1412301"/>
            <a:ext cx="87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Partition Objects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395DE2-5240-4A1F-B807-3C43D6795BFE}"/>
              </a:ext>
            </a:extLst>
          </p:cNvPr>
          <p:cNvSpPr txBox="1"/>
          <p:nvPr/>
        </p:nvSpPr>
        <p:spPr>
          <a:xfrm>
            <a:off x="869288" y="5901349"/>
            <a:ext cx="1104313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19000101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28654-627A-45F0-9D70-9336A300F4B1}"/>
              </a:ext>
            </a:extLst>
          </p:cNvPr>
          <p:cNvSpPr txBox="1"/>
          <p:nvPr/>
        </p:nvSpPr>
        <p:spPr>
          <a:xfrm>
            <a:off x="869287" y="1849281"/>
            <a:ext cx="1104313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b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FK_Core_Measurement_Signal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ADC5AA-E6DC-460C-B20C-620245946524}"/>
              </a:ext>
            </a:extLst>
          </p:cNvPr>
          <p:cNvSpPr txBox="1"/>
          <p:nvPr/>
        </p:nvSpPr>
        <p:spPr>
          <a:xfrm>
            <a:off x="869287" y="4277637"/>
            <a:ext cx="1104313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SCHEME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CE2A21-CCBE-4E87-A7BF-0AF08A46C397}"/>
              </a:ext>
            </a:extLst>
          </p:cNvPr>
          <p:cNvCxnSpPr/>
          <p:nvPr/>
        </p:nvCxnSpPr>
        <p:spPr>
          <a:xfrm>
            <a:off x="861496" y="5404512"/>
            <a:ext cx="11074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A8CCD5-D4F3-4463-A6B6-CB4807D6FCB1}"/>
              </a:ext>
            </a:extLst>
          </p:cNvPr>
          <p:cNvCxnSpPr>
            <a:cxnSpLocks/>
          </p:cNvCxnSpPr>
          <p:nvPr/>
        </p:nvCxnSpPr>
        <p:spPr>
          <a:xfrm>
            <a:off x="4100239" y="5050660"/>
            <a:ext cx="0" cy="48233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6F51C4C-2544-4681-900C-926412EEFFDE}"/>
              </a:ext>
            </a:extLst>
          </p:cNvPr>
          <p:cNvSpPr txBox="1"/>
          <p:nvPr/>
        </p:nvSpPr>
        <p:spPr>
          <a:xfrm>
            <a:off x="3437735" y="5514115"/>
            <a:ext cx="1285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19000101</a:t>
            </a:r>
            <a:endParaRPr lang="en-CH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82FA0E-0D04-4503-8843-800130ABD460}"/>
              </a:ext>
            </a:extLst>
          </p:cNvPr>
          <p:cNvSpPr/>
          <p:nvPr/>
        </p:nvSpPr>
        <p:spPr>
          <a:xfrm>
            <a:off x="869287" y="5050660"/>
            <a:ext cx="3161060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1: &gt; 19000101</a:t>
            </a:r>
            <a:endParaRPr lang="en-CH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547908-B8DB-4141-847A-5E3E5266F89C}"/>
              </a:ext>
            </a:extLst>
          </p:cNvPr>
          <p:cNvSpPr/>
          <p:nvPr/>
        </p:nvSpPr>
        <p:spPr>
          <a:xfrm>
            <a:off x="4030346" y="5050745"/>
            <a:ext cx="7882078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2: &gt;= 19000101</a:t>
            </a:r>
            <a:endParaRPr lang="en-CH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109C9-F17F-463B-93CB-198DB5DDB1EC}"/>
              </a:ext>
            </a:extLst>
          </p:cNvPr>
          <p:cNvGrpSpPr/>
          <p:nvPr/>
        </p:nvGrpSpPr>
        <p:grpSpPr>
          <a:xfrm>
            <a:off x="6237722" y="5317498"/>
            <a:ext cx="5171887" cy="1466507"/>
            <a:chOff x="6237722" y="5317498"/>
            <a:chExt cx="5171887" cy="1466507"/>
          </a:xfrm>
        </p:grpSpPr>
        <p:sp>
          <p:nvSpPr>
            <p:cNvPr id="52" name="Callout: Bent Line 51">
              <a:extLst>
                <a:ext uri="{FF2B5EF4-FFF2-40B4-BE49-F238E27FC236}">
                  <a16:creationId xmlns:a16="http://schemas.microsoft.com/office/drawing/2014/main" id="{272A49F4-171E-4412-8123-650DDED3C838}"/>
                </a:ext>
              </a:extLst>
            </p:cNvPr>
            <p:cNvSpPr/>
            <p:nvPr/>
          </p:nvSpPr>
          <p:spPr>
            <a:xfrm>
              <a:off x="6237722" y="5317498"/>
              <a:ext cx="5171887" cy="1466507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481"/>
                <a:gd name="adj6" fmla="val -2527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FB85FC-3C46-4A6E-B6AD-A5667E6680B0}"/>
                </a:ext>
              </a:extLst>
            </p:cNvPr>
            <p:cNvSpPr txBox="1"/>
            <p:nvPr/>
          </p:nvSpPr>
          <p:spPr>
            <a:xfrm>
              <a:off x="7257019" y="5549506"/>
              <a:ext cx="3946042" cy="2539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EXECUTE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[Partition]</a:t>
              </a:r>
              <a:r>
                <a:rPr lang="fr-FR" sz="1050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fr-FR" sz="105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MaintainPartitionBorders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DCB376-CABC-485F-915A-5FD8387F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3895" y="5700073"/>
              <a:ext cx="594368" cy="70135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2831EC-06E9-4ECD-B8F3-9A3DEF158659}"/>
                </a:ext>
              </a:extLst>
            </p:cNvPr>
            <p:cNvSpPr txBox="1"/>
            <p:nvPr/>
          </p:nvSpPr>
          <p:spPr>
            <a:xfrm>
              <a:off x="7257019" y="5945312"/>
              <a:ext cx="3746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Creates new partitions for the upcoming days (~ + 40 days in future)</a:t>
              </a:r>
              <a:endParaRPr lang="en-CH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2F0E071-E514-407A-BF12-6A9CC29C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007" y="1352363"/>
            <a:ext cx="2755972" cy="1658355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172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/>
      <p:bldP spid="44" grpId="0" animBg="1"/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38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22701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3116660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3963193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56259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598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/>
      <p:bldP spid="80" grpId="0" animBg="1"/>
      <p:bldP spid="8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0B56F94D-D9F2-47D5-9A51-A6D90B532DAC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3811" y="4848650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CE9919-E009-4594-A93A-73BDE1ABF71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56" name="Arrow: Curved Up 55">
            <a:extLst>
              <a:ext uri="{FF2B5EF4-FFF2-40B4-BE49-F238E27FC236}">
                <a16:creationId xmlns:a16="http://schemas.microsoft.com/office/drawing/2014/main" id="{CE25547B-F5ED-4E0F-8395-24A1878C561F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274957-9889-440C-8346-725C3D6B80AB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-0.104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" grpId="0"/>
      <p:bldP spid="54" grpId="0"/>
      <p:bldP spid="56" grpId="0" animBg="1"/>
      <p:bldP spid="5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8090" y="4135408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DBB385-FEB2-490F-AF2A-510AF71A0A2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2" name="Arrow: Curved Up 61">
            <a:extLst>
              <a:ext uri="{FF2B5EF4-FFF2-40B4-BE49-F238E27FC236}">
                <a16:creationId xmlns:a16="http://schemas.microsoft.com/office/drawing/2014/main" id="{C9EB0B88-530F-45FE-A7F2-4D636CB31C5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606A3B-E4B6-4ED0-9754-8CF81BC458FC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8090" y="4135408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60538" y="4188375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AC2854-1C18-44A4-A42C-D5A5842EEF41}"/>
              </a:ext>
            </a:extLst>
          </p:cNvPr>
          <p:cNvSpPr txBox="1"/>
          <p:nvPr/>
        </p:nvSpPr>
        <p:spPr>
          <a:xfrm flipH="1">
            <a:off x="5987929" y="3446773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2: </a:t>
            </a:r>
            <a:br>
              <a:rPr lang="en-US" sz="800" dirty="0"/>
            </a:br>
            <a:r>
              <a:rPr lang="en-US" sz="800" dirty="0"/>
              <a:t>Copy rows  </a:t>
            </a:r>
            <a:endParaRPr lang="en-CH" sz="800" dirty="0"/>
          </a:p>
        </p:txBody>
      </p:sp>
      <p:sp>
        <p:nvSpPr>
          <p:cNvPr id="58" name="Arrow: Curved Up 57">
            <a:extLst>
              <a:ext uri="{FF2B5EF4-FFF2-40B4-BE49-F238E27FC236}">
                <a16:creationId xmlns:a16="http://schemas.microsoft.com/office/drawing/2014/main" id="{8E8E1CB7-EE26-47B5-95C4-49DDB0E4347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A1A6CD-6853-4E6F-BAA3-9CDD1DBAB3E9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2" name="Picture 4" descr="Meeting schedule icon Royalty Free Vector Image">
            <a:extLst>
              <a:ext uri="{FF2B5EF4-FFF2-40B4-BE49-F238E27FC236}">
                <a16:creationId xmlns:a16="http://schemas.microsoft.com/office/drawing/2014/main" id="{5EA98EDB-8CBA-420D-9AB3-CE25F57FC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9422346" y="3987560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0D8A5-078E-432E-901A-8698C0093FDD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E9B2EF-1006-4B0C-A5F8-E7963106FE17}"/>
              </a:ext>
            </a:extLst>
          </p:cNvPr>
          <p:cNvSpPr txBox="1"/>
          <p:nvPr/>
        </p:nvSpPr>
        <p:spPr>
          <a:xfrm>
            <a:off x="1373112" y="6006066"/>
            <a:ext cx="991195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Callout: Bent Line 65">
            <a:extLst>
              <a:ext uri="{FF2B5EF4-FFF2-40B4-BE49-F238E27FC236}">
                <a16:creationId xmlns:a16="http://schemas.microsoft.com/office/drawing/2014/main" id="{8E04715A-067B-4E24-89B3-77D6F0856E96}"/>
              </a:ext>
            </a:extLst>
          </p:cNvPr>
          <p:cNvSpPr/>
          <p:nvPr/>
        </p:nvSpPr>
        <p:spPr>
          <a:xfrm>
            <a:off x="4750655" y="6367531"/>
            <a:ext cx="3027313" cy="313787"/>
          </a:xfrm>
          <a:prstGeom prst="borderCallout2">
            <a:avLst>
              <a:gd name="adj1" fmla="val 47692"/>
              <a:gd name="adj2" fmla="val -1824"/>
              <a:gd name="adj3" fmla="val 49980"/>
              <a:gd name="adj4" fmla="val -33153"/>
              <a:gd name="adj5" fmla="val -36339"/>
              <a:gd name="adj6" fmla="val -49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Helpful SP to generate test data</a:t>
            </a:r>
          </a:p>
        </p:txBody>
      </p:sp>
    </p:spTree>
    <p:extLst>
      <p:ext uri="{BB962C8B-B14F-4D97-AF65-F5344CB8AC3E}">
        <p14:creationId xmlns:p14="http://schemas.microsoft.com/office/powerpoint/2010/main" val="40025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03697 -0.1162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5" grpId="0"/>
      <p:bldP spid="29" grpId="0"/>
      <p:bldP spid="64" grpId="0" animBg="1"/>
      <p:bldP spid="6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goals/requirements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9A3C1-C411-40B6-8E1B-5AF46BC43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303"/>
            <a:ext cx="10515600" cy="48461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Optimal ingest and query performance</a:t>
            </a:r>
          </a:p>
          <a:p>
            <a:r>
              <a:rPr lang="en-US" sz="2400" dirty="0"/>
              <a:t>Minimal impact if database grows</a:t>
            </a:r>
          </a:p>
          <a:p>
            <a:r>
              <a:rPr lang="en-US" sz="2400" dirty="0"/>
              <a:t>Use PaaS services</a:t>
            </a:r>
            <a:br>
              <a:rPr lang="en-US" sz="2400" dirty="0"/>
            </a:br>
            <a:r>
              <a:rPr lang="en-US" sz="2400" dirty="0"/>
              <a:t>and functionality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Auto registration </a:t>
            </a:r>
            <a:br>
              <a:rPr lang="en-US" sz="2400" dirty="0"/>
            </a:br>
            <a:r>
              <a:rPr lang="en-US" sz="2400" dirty="0"/>
              <a:t>of new Devices/Signals</a:t>
            </a:r>
            <a:endParaRPr lang="en-CH" sz="2400" dirty="0"/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85" y="3894929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4597271" y="4417423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51" y="3894929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5365992" y="4128044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6011037" y="4417423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82" y="5308855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4597271" y="5831349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018669" y="4940643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32" y="3857312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3122935" y="4417423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3808230" y="412229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7966630" y="2137114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9397377" y="3236241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6069866" y="5279672"/>
            <a:ext cx="228581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9397377" y="4703634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4830241" y="2672910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1851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2" grpId="0" animBg="1"/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8F83-F311-4432-9B58-E1E372A5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 -2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3CAFA-F77F-4BD2-A2B0-E5DAC3A28C41}"/>
              </a:ext>
            </a:extLst>
          </p:cNvPr>
          <p:cNvSpPr txBox="1"/>
          <p:nvPr/>
        </p:nvSpPr>
        <p:spPr>
          <a:xfrm>
            <a:off x="954741" y="1552378"/>
            <a:ext cx="10600765" cy="5047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   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DATETIME2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NCIX_CoreMeasurementStoreTsTs_DaySignalId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COLUMNSTORE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CCI_Core_MeasurementStore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62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836E-35B3-4577-A621-B8D440B7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Overview of data in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B9A30-8431-4C9C-9FAD-5943BCB1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12" y="1526292"/>
            <a:ext cx="9734621" cy="26150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GetOverviewOfDataInDatabase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1CA6D-29C7-4967-94B9-D29EB810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12" y="1922732"/>
            <a:ext cx="9734621" cy="162402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6AB83-F02E-4FC6-8E15-343EBF4D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12" y="3706293"/>
            <a:ext cx="4329144" cy="169546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C3081-216A-4F4A-AEC6-721499B7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771" y="3706293"/>
            <a:ext cx="2819421" cy="55245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063B6-8C38-45BC-A61F-BB8B1D40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12" y="5627469"/>
            <a:ext cx="9734621" cy="40302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358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2A1AF071-DBE0-4CAD-A1F4-A313B65BFFD7}"/>
              </a:ext>
            </a:extLst>
          </p:cNvPr>
          <p:cNvSpPr/>
          <p:nvPr/>
        </p:nvSpPr>
        <p:spPr>
          <a:xfrm>
            <a:off x="1542977" y="3953780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Data from Measurement&lt;XXX&gt; table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070EB-F6A6-42CC-B03D-032698F8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9" y="1440741"/>
            <a:ext cx="3777640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3D5A43-8CEB-4589-A4DC-733637576455}"/>
              </a:ext>
            </a:extLst>
          </p:cNvPr>
          <p:cNvSpPr txBox="1"/>
          <p:nvPr/>
        </p:nvSpPr>
        <p:spPr>
          <a:xfrm>
            <a:off x="934089" y="2370809"/>
            <a:ext cx="5257588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20211201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20211231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D8051D-65C5-4468-BABB-75D349C3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46" y="1440741"/>
            <a:ext cx="2976584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1ED71B-E90F-4F32-8D57-2F20AF657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/>
          <a:stretch/>
        </p:blipFill>
        <p:spPr>
          <a:xfrm>
            <a:off x="6319646" y="2370810"/>
            <a:ext cx="5257588" cy="11272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1A0195-9D95-460B-ADFF-8057BDA80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65" y="1512867"/>
            <a:ext cx="2790845" cy="5381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1199-6A41-49DE-BE3B-255185FE53A4}"/>
              </a:ext>
            </a:extLst>
          </p:cNvPr>
          <p:cNvCxnSpPr>
            <a:cxnSpLocks/>
          </p:cNvCxnSpPr>
          <p:nvPr/>
        </p:nvCxnSpPr>
        <p:spPr>
          <a:xfrm flipH="1">
            <a:off x="4830025" y="3805522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1DEA6D-633D-44BC-88C7-B7B1F442DE09}"/>
              </a:ext>
            </a:extLst>
          </p:cNvPr>
          <p:cNvCxnSpPr>
            <a:cxnSpLocks/>
          </p:cNvCxnSpPr>
          <p:nvPr/>
        </p:nvCxnSpPr>
        <p:spPr>
          <a:xfrm>
            <a:off x="1553000" y="454075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DB587F-4D4F-450C-A065-657E759DAF19}"/>
              </a:ext>
            </a:extLst>
          </p:cNvPr>
          <p:cNvCxnSpPr>
            <a:cxnSpLocks/>
          </p:cNvCxnSpPr>
          <p:nvPr/>
        </p:nvCxnSpPr>
        <p:spPr>
          <a:xfrm>
            <a:off x="237561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CD98A-7E21-468B-9C67-FC7ECE61DA46}"/>
              </a:ext>
            </a:extLst>
          </p:cNvPr>
          <p:cNvCxnSpPr>
            <a:cxnSpLocks/>
          </p:cNvCxnSpPr>
          <p:nvPr/>
        </p:nvCxnSpPr>
        <p:spPr>
          <a:xfrm>
            <a:off x="32068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D87203-79C8-4B51-9A32-1BE6B721DC9D}"/>
              </a:ext>
            </a:extLst>
          </p:cNvPr>
          <p:cNvCxnSpPr>
            <a:cxnSpLocks/>
          </p:cNvCxnSpPr>
          <p:nvPr/>
        </p:nvCxnSpPr>
        <p:spPr>
          <a:xfrm>
            <a:off x="40069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1D047F-BC22-4379-872B-69F3AC08AD83}"/>
              </a:ext>
            </a:extLst>
          </p:cNvPr>
          <p:cNvCxnSpPr>
            <a:cxnSpLocks/>
          </p:cNvCxnSpPr>
          <p:nvPr/>
        </p:nvCxnSpPr>
        <p:spPr>
          <a:xfrm flipH="1">
            <a:off x="5669554" y="4573021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DBB6CD-6F9F-4491-BC38-0603C327CB0D}"/>
              </a:ext>
            </a:extLst>
          </p:cNvPr>
          <p:cNvCxnSpPr>
            <a:cxnSpLocks/>
          </p:cNvCxnSpPr>
          <p:nvPr/>
        </p:nvCxnSpPr>
        <p:spPr>
          <a:xfrm>
            <a:off x="649216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3F2AF7-0D10-4BBC-A0D5-7D856173E892}"/>
              </a:ext>
            </a:extLst>
          </p:cNvPr>
          <p:cNvCxnSpPr>
            <a:cxnSpLocks/>
          </p:cNvCxnSpPr>
          <p:nvPr/>
        </p:nvCxnSpPr>
        <p:spPr>
          <a:xfrm>
            <a:off x="73234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A3D06B-71D7-4570-BCFF-BF795440F382}"/>
              </a:ext>
            </a:extLst>
          </p:cNvPr>
          <p:cNvCxnSpPr>
            <a:cxnSpLocks/>
          </p:cNvCxnSpPr>
          <p:nvPr/>
        </p:nvCxnSpPr>
        <p:spPr>
          <a:xfrm>
            <a:off x="81235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2C561-0775-4D61-B777-71D6D344A8CA}"/>
              </a:ext>
            </a:extLst>
          </p:cNvPr>
          <p:cNvCxnSpPr>
            <a:cxnSpLocks/>
          </p:cNvCxnSpPr>
          <p:nvPr/>
        </p:nvCxnSpPr>
        <p:spPr>
          <a:xfrm>
            <a:off x="894657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E27B0-873F-4A9B-B9E8-AD6144142749}"/>
              </a:ext>
            </a:extLst>
          </p:cNvPr>
          <p:cNvCxnSpPr>
            <a:cxnSpLocks/>
          </p:cNvCxnSpPr>
          <p:nvPr/>
        </p:nvCxnSpPr>
        <p:spPr>
          <a:xfrm>
            <a:off x="9779574" y="4540132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31BD8E3-23E3-4143-9B0D-22E9481D734B}"/>
              </a:ext>
            </a:extLst>
          </p:cNvPr>
          <p:cNvSpPr/>
          <p:nvPr/>
        </p:nvSpPr>
        <p:spPr>
          <a:xfrm>
            <a:off x="154120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2F699E-AFE3-412F-AEAD-A9BEE32D3BE1}"/>
              </a:ext>
            </a:extLst>
          </p:cNvPr>
          <p:cNvCxnSpPr>
            <a:cxnSpLocks/>
          </p:cNvCxnSpPr>
          <p:nvPr/>
        </p:nvCxnSpPr>
        <p:spPr>
          <a:xfrm>
            <a:off x="1434703" y="5140767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CE639E9-9DEE-41E1-BC38-E35916BC81FB}"/>
              </a:ext>
            </a:extLst>
          </p:cNvPr>
          <p:cNvSpPr/>
          <p:nvPr/>
        </p:nvSpPr>
        <p:spPr>
          <a:xfrm>
            <a:off x="2363826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872012-5E37-42DD-B782-087B2B13E95F}"/>
              </a:ext>
            </a:extLst>
          </p:cNvPr>
          <p:cNvSpPr/>
          <p:nvPr/>
        </p:nvSpPr>
        <p:spPr>
          <a:xfrm>
            <a:off x="3186444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2CF2E-595F-4514-AFC0-81BE79AC342E}"/>
              </a:ext>
            </a:extLst>
          </p:cNvPr>
          <p:cNvSpPr/>
          <p:nvPr/>
        </p:nvSpPr>
        <p:spPr>
          <a:xfrm>
            <a:off x="40090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6A4099-6530-4AF7-A584-7A8918A4499F}"/>
              </a:ext>
            </a:extLst>
          </p:cNvPr>
          <p:cNvSpPr/>
          <p:nvPr/>
        </p:nvSpPr>
        <p:spPr>
          <a:xfrm>
            <a:off x="4831679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6D39B1-8166-49F0-AFC5-7DE3A5F9B8EA}"/>
              </a:ext>
            </a:extLst>
          </p:cNvPr>
          <p:cNvSpPr/>
          <p:nvPr/>
        </p:nvSpPr>
        <p:spPr>
          <a:xfrm>
            <a:off x="56577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F6E4E1-4252-4215-9E6E-563943B2E836}"/>
              </a:ext>
            </a:extLst>
          </p:cNvPr>
          <p:cNvSpPr/>
          <p:nvPr/>
        </p:nvSpPr>
        <p:spPr>
          <a:xfrm>
            <a:off x="6480380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824217-F197-446B-B5E0-ACF08B16AFF5}"/>
              </a:ext>
            </a:extLst>
          </p:cNvPr>
          <p:cNvSpPr/>
          <p:nvPr/>
        </p:nvSpPr>
        <p:spPr>
          <a:xfrm>
            <a:off x="730299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B3E070-45EF-4F92-8CFE-5FA08E6060FE}"/>
              </a:ext>
            </a:extLst>
          </p:cNvPr>
          <p:cNvSpPr/>
          <p:nvPr/>
        </p:nvSpPr>
        <p:spPr>
          <a:xfrm>
            <a:off x="4804286" y="3949874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7AFACBF-9EA9-4D4B-97A9-092ADB79D63E}"/>
              </a:ext>
            </a:extLst>
          </p:cNvPr>
          <p:cNvCxnSpPr>
            <a:cxnSpLocks/>
          </p:cNvCxnSpPr>
          <p:nvPr/>
        </p:nvCxnSpPr>
        <p:spPr>
          <a:xfrm>
            <a:off x="10569290" y="3805522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757570-AEDB-45BA-A155-68443581071C}"/>
              </a:ext>
            </a:extLst>
          </p:cNvPr>
          <p:cNvSpPr txBox="1"/>
          <p:nvPr/>
        </p:nvSpPr>
        <p:spPr>
          <a:xfrm flipH="1">
            <a:off x="92670" y="4634642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0FD9E-B153-45CE-B741-D4627ADC179C}"/>
              </a:ext>
            </a:extLst>
          </p:cNvPr>
          <p:cNvSpPr txBox="1"/>
          <p:nvPr/>
        </p:nvSpPr>
        <p:spPr>
          <a:xfrm flipH="1">
            <a:off x="88887" y="3961980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6D4C48-3474-43E7-A0AE-586DB7E7B89B}"/>
              </a:ext>
            </a:extLst>
          </p:cNvPr>
          <p:cNvSpPr txBox="1"/>
          <p:nvPr/>
        </p:nvSpPr>
        <p:spPr>
          <a:xfrm flipH="1">
            <a:off x="4513555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20220101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623CCD-8096-4FE7-88BA-3F33F88B6383}"/>
              </a:ext>
            </a:extLst>
          </p:cNvPr>
          <p:cNvSpPr txBox="1"/>
          <p:nvPr/>
        </p:nvSpPr>
        <p:spPr>
          <a:xfrm flipH="1">
            <a:off x="10263203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20220201</a:t>
            </a:r>
            <a:endParaRPr lang="en-CH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46C945-6334-4652-AFC3-E5E2A56890FC}"/>
              </a:ext>
            </a:extLst>
          </p:cNvPr>
          <p:cNvSpPr txBox="1"/>
          <p:nvPr/>
        </p:nvSpPr>
        <p:spPr>
          <a:xfrm flipH="1">
            <a:off x="3677080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20211231</a:t>
            </a:r>
            <a:endParaRPr lang="en-CH" sz="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7AAA11-44E7-45CB-83BC-D76D353ADE4E}"/>
              </a:ext>
            </a:extLst>
          </p:cNvPr>
          <p:cNvSpPr txBox="1"/>
          <p:nvPr/>
        </p:nvSpPr>
        <p:spPr>
          <a:xfrm flipH="1">
            <a:off x="290695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20211230</a:t>
            </a:r>
            <a:endParaRPr lang="en-CH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C73CC1-EFDD-4A77-97A2-3EF5E6902198}"/>
              </a:ext>
            </a:extLst>
          </p:cNvPr>
          <p:cNvSpPr txBox="1"/>
          <p:nvPr/>
        </p:nvSpPr>
        <p:spPr>
          <a:xfrm flipH="1">
            <a:off x="202764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20211229</a:t>
            </a:r>
            <a:endParaRPr lang="en-CH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C31422-9D27-4523-B847-A636A93E6AD5}"/>
              </a:ext>
            </a:extLst>
          </p:cNvPr>
          <p:cNvSpPr txBox="1"/>
          <p:nvPr/>
        </p:nvSpPr>
        <p:spPr>
          <a:xfrm flipH="1">
            <a:off x="1257514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20211228</a:t>
            </a:r>
            <a:endParaRPr lang="en-CH" sz="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DCA2A1-901D-4220-9969-9B3A32A34E8C}"/>
              </a:ext>
            </a:extLst>
          </p:cNvPr>
          <p:cNvSpPr txBox="1"/>
          <p:nvPr/>
        </p:nvSpPr>
        <p:spPr>
          <a:xfrm flipH="1">
            <a:off x="7781919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10891A-F663-41AB-8D0B-99AD3CFB1108}"/>
              </a:ext>
            </a:extLst>
          </p:cNvPr>
          <p:cNvSpPr txBox="1"/>
          <p:nvPr/>
        </p:nvSpPr>
        <p:spPr>
          <a:xfrm flipH="1">
            <a:off x="701179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20220104</a:t>
            </a:r>
            <a:endParaRPr lang="en-CH" sz="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5F78CCE-107A-4BA2-B881-18F84A150156}"/>
              </a:ext>
            </a:extLst>
          </p:cNvPr>
          <p:cNvSpPr txBox="1"/>
          <p:nvPr/>
        </p:nvSpPr>
        <p:spPr>
          <a:xfrm flipH="1">
            <a:off x="613248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20220103</a:t>
            </a:r>
            <a:endParaRPr lang="en-CH" sz="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7ED43-446D-4F86-A465-109A97F65B58}"/>
              </a:ext>
            </a:extLst>
          </p:cNvPr>
          <p:cNvSpPr txBox="1"/>
          <p:nvPr/>
        </p:nvSpPr>
        <p:spPr>
          <a:xfrm flipH="1">
            <a:off x="5362353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20220102</a:t>
            </a:r>
            <a:endParaRPr lang="en-CH" sz="8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687BE07-0069-4425-8D4A-B44C6AB0DD82}"/>
              </a:ext>
            </a:extLst>
          </p:cNvPr>
          <p:cNvGrpSpPr/>
          <p:nvPr/>
        </p:nvGrpSpPr>
        <p:grpSpPr>
          <a:xfrm>
            <a:off x="1433493" y="3952057"/>
            <a:ext cx="3370793" cy="518256"/>
            <a:chOff x="1433493" y="3952057"/>
            <a:chExt cx="3370793" cy="51825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20171EA-6D5A-4001-A2CE-3A263996160B}"/>
                </a:ext>
              </a:extLst>
            </p:cNvPr>
            <p:cNvSpPr/>
            <p:nvPr/>
          </p:nvSpPr>
          <p:spPr>
            <a:xfrm>
              <a:off x="1542977" y="3952057"/>
              <a:ext cx="3261309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2A38BC7-8396-4D42-B8BF-3F77B568DFB2}"/>
                </a:ext>
              </a:extLst>
            </p:cNvPr>
            <p:cNvSpPr txBox="1"/>
            <p:nvPr/>
          </p:nvSpPr>
          <p:spPr>
            <a:xfrm flipH="1">
              <a:off x="143349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45.0</a:t>
              </a:r>
            </a:p>
            <a:p>
              <a:pPr algn="ctr"/>
              <a:r>
                <a:rPr lang="en-US" sz="700" dirty="0"/>
                <a:t>B 12.1</a:t>
              </a:r>
            </a:p>
            <a:p>
              <a:pPr algn="ctr"/>
              <a:r>
                <a:rPr lang="en-US" sz="700" dirty="0"/>
                <a:t>C 77.4</a:t>
              </a:r>
              <a:endParaRPr lang="en-CH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934007-851B-4CC7-A6C6-196744ABD8B6}"/>
                </a:ext>
              </a:extLst>
            </p:cNvPr>
            <p:cNvSpPr txBox="1"/>
            <p:nvPr/>
          </p:nvSpPr>
          <p:spPr>
            <a:xfrm flipH="1">
              <a:off x="180011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47.0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55.1</a:t>
              </a:r>
              <a:endParaRPr lang="en-CH" sz="7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3096298-A905-4FEA-84DC-E757E48F334A}"/>
                </a:ext>
              </a:extLst>
            </p:cNvPr>
            <p:cNvSpPr txBox="1"/>
            <p:nvPr/>
          </p:nvSpPr>
          <p:spPr>
            <a:xfrm flipH="1">
              <a:off x="2139686" y="402430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45.5</a:t>
              </a:r>
            </a:p>
            <a:p>
              <a:pPr algn="ctr"/>
              <a:r>
                <a:rPr lang="en-US" sz="700" dirty="0"/>
                <a:t>B 15.5</a:t>
              </a:r>
            </a:p>
            <a:p>
              <a:pPr algn="ctr"/>
              <a:r>
                <a:rPr lang="en-US" sz="700" dirty="0"/>
                <a:t>D 11.4</a:t>
              </a:r>
              <a:endParaRPr lang="en-CH" sz="7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53F2A9-44A4-430F-BC56-7A9645CAFD0C}"/>
                </a:ext>
              </a:extLst>
            </p:cNvPr>
            <p:cNvSpPr txBox="1"/>
            <p:nvPr/>
          </p:nvSpPr>
          <p:spPr>
            <a:xfrm flipH="1">
              <a:off x="2456156" y="4030893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55.1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78.5</a:t>
              </a:r>
              <a:endParaRPr lang="en-CH" sz="7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49D43DC-C735-429A-9574-915E238DA026}"/>
              </a:ext>
            </a:extLst>
          </p:cNvPr>
          <p:cNvSpPr txBox="1"/>
          <p:nvPr/>
        </p:nvSpPr>
        <p:spPr>
          <a:xfrm flipH="1">
            <a:off x="4813677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0932AC-0910-48E1-A811-75AF3B4F1653}"/>
              </a:ext>
            </a:extLst>
          </p:cNvPr>
          <p:cNvSpPr txBox="1"/>
          <p:nvPr/>
        </p:nvSpPr>
        <p:spPr>
          <a:xfrm flipH="1">
            <a:off x="5660210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83F6127-7D00-4925-AD38-99C083681529}"/>
              </a:ext>
            </a:extLst>
          </p:cNvPr>
          <p:cNvSpPr txBox="1"/>
          <p:nvPr/>
        </p:nvSpPr>
        <p:spPr>
          <a:xfrm flipH="1">
            <a:off x="6506743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7DBD14-21E6-4201-8C16-2F37F1BD4FB1}"/>
              </a:ext>
            </a:extLst>
          </p:cNvPr>
          <p:cNvSpPr txBox="1"/>
          <p:nvPr/>
        </p:nvSpPr>
        <p:spPr>
          <a:xfrm flipH="1">
            <a:off x="7353278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B863C8F5-4D1A-48C0-AD38-87E98E5D1697}"/>
              </a:ext>
            </a:extLst>
          </p:cNvPr>
          <p:cNvSpPr/>
          <p:nvPr/>
        </p:nvSpPr>
        <p:spPr>
          <a:xfrm>
            <a:off x="10676433" y="3798582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C7A2D6-EA5D-4350-BEDD-C1E2B30F3C02}"/>
              </a:ext>
            </a:extLst>
          </p:cNvPr>
          <p:cNvSpPr txBox="1"/>
          <p:nvPr/>
        </p:nvSpPr>
        <p:spPr>
          <a:xfrm flipH="1">
            <a:off x="10944635" y="4291049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C889AE0-4A02-4849-BD73-CF7579BAB17D}"/>
              </a:ext>
            </a:extLst>
          </p:cNvPr>
          <p:cNvSpPr txBox="1"/>
          <p:nvPr/>
        </p:nvSpPr>
        <p:spPr>
          <a:xfrm>
            <a:off x="1398545" y="5745799"/>
            <a:ext cx="63833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SwitchedOut_MeasurementStore_20211201_2021-12-14T18:53:05.363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00052 0.3002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" grpId="0" animBg="1"/>
      <p:bldP spid="10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11429" cy="1325563"/>
          </a:xfrm>
        </p:spPr>
        <p:txBody>
          <a:bodyPr/>
          <a:lstStyle/>
          <a:p>
            <a:r>
              <a:rPr lang="en-US" dirty="0"/>
              <a:t>Remove Data from Measurement&lt;XXX&gt; table -2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D0D85-0BBE-45DC-A1DC-4878F48B9A6D}"/>
              </a:ext>
            </a:extLst>
          </p:cNvPr>
          <p:cNvSpPr txBox="1"/>
          <p:nvPr/>
        </p:nvSpPr>
        <p:spPr>
          <a:xfrm>
            <a:off x="962793" y="1717511"/>
            <a:ext cx="5257588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20211214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20211214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77DA14-B021-43CF-A201-4517967A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66" y="1717511"/>
            <a:ext cx="3375506" cy="9880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BDF004-E9B1-4D2E-AF71-3E01BF59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933" y="1834920"/>
            <a:ext cx="2567006" cy="447678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13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0135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7825-C2AB-4E61-92D8-4AB7D301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Poor man’s digital </a:t>
            </a:r>
            <a:r>
              <a:rPr lang="de-CH" dirty="0" err="1"/>
              <a:t>twin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C2DF-A4DB-41A9-BC6D-213F8909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0640"/>
          </a:xfrm>
        </p:spPr>
        <p:txBody>
          <a:bodyPr>
            <a:normAutofit/>
          </a:bodyPr>
          <a:lstStyle/>
          <a:p>
            <a:r>
              <a:rPr lang="en-US" sz="2400" dirty="0"/>
              <a:t>The question “What is the last know value of a given Signal” can not use “Partition Elimination”</a:t>
            </a:r>
          </a:p>
          <a:p>
            <a:r>
              <a:rPr lang="en-US" sz="2400" dirty="0"/>
              <a:t>The Table </a:t>
            </a:r>
            <a:r>
              <a:rPr lang="de-CH" sz="2400" dirty="0"/>
              <a:t>[Core].[</a:t>
            </a:r>
            <a:r>
              <a:rPr lang="de-CH" sz="2400" dirty="0" err="1"/>
              <a:t>LatestMeasurement</a:t>
            </a:r>
            <a:r>
              <a:rPr lang="de-CH" sz="2400" dirty="0"/>
              <a:t>] </a:t>
            </a:r>
            <a:r>
              <a:rPr lang="en-US" sz="2400" dirty="0"/>
              <a:t>contains the latest know value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If </a:t>
            </a:r>
            <a:r>
              <a:rPr lang="de-CH" sz="2000" dirty="0"/>
              <a:t>[</a:t>
            </a:r>
            <a:r>
              <a:rPr lang="de-CH" sz="2000" dirty="0" err="1"/>
              <a:t>UpdateLatestMeasurement</a:t>
            </a:r>
            <a:r>
              <a:rPr lang="de-CH" sz="2000" dirty="0"/>
              <a:t>]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set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«</a:t>
            </a:r>
            <a:r>
              <a:rPr lang="de-CH" sz="2000" dirty="0" err="1"/>
              <a:t>true</a:t>
            </a:r>
            <a:r>
              <a:rPr lang="de-CH" sz="2000" dirty="0"/>
              <a:t>» in [Core].[Signal]</a:t>
            </a:r>
          </a:p>
          <a:p>
            <a:pPr lvl="2">
              <a:spcAft>
                <a:spcPts val="600"/>
              </a:spcAft>
            </a:pPr>
            <a:r>
              <a:rPr lang="de-CH" sz="1600" dirty="0"/>
              <a:t>Keeping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table</a:t>
            </a:r>
            <a:r>
              <a:rPr lang="de-CH" sz="1600" dirty="0"/>
              <a:t> </a:t>
            </a:r>
            <a:r>
              <a:rPr lang="de-CH" sz="1600" dirty="0" err="1"/>
              <a:t>up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date </a:t>
            </a:r>
            <a:r>
              <a:rPr lang="de-CH" sz="1600" dirty="0" err="1"/>
              <a:t>adds</a:t>
            </a:r>
            <a:br>
              <a:rPr lang="de-CH" sz="1600" dirty="0"/>
            </a:br>
            <a:r>
              <a:rPr lang="de-CH" sz="1600" dirty="0" err="1"/>
              <a:t>some</a:t>
            </a:r>
            <a:r>
              <a:rPr lang="de-CH" sz="1600" dirty="0"/>
              <a:t> </a:t>
            </a:r>
            <a:r>
              <a:rPr lang="de-CH" sz="1600" dirty="0" err="1"/>
              <a:t>overhead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system</a:t>
            </a:r>
            <a:r>
              <a:rPr lang="de-CH" sz="1600" dirty="0"/>
              <a:t> </a:t>
            </a:r>
            <a:br>
              <a:rPr lang="de-CH" sz="1600" dirty="0"/>
            </a:br>
            <a:r>
              <a:rPr lang="de-CH" sz="1600" dirty="0"/>
              <a:t>-&gt; update </a:t>
            </a:r>
            <a:r>
              <a:rPr lang="de-CH" sz="1600" dirty="0" err="1"/>
              <a:t>can</a:t>
            </a:r>
            <a:r>
              <a:rPr lang="de-CH" sz="1600" dirty="0"/>
              <a:t> </a:t>
            </a:r>
            <a:r>
              <a:rPr lang="de-CH" sz="1600" dirty="0" err="1"/>
              <a:t>be</a:t>
            </a:r>
            <a:r>
              <a:rPr lang="de-CH" sz="1600" dirty="0"/>
              <a:t> </a:t>
            </a:r>
            <a:r>
              <a:rPr lang="de-CH" sz="1600" dirty="0" err="1"/>
              <a:t>enabled</a:t>
            </a:r>
            <a:r>
              <a:rPr lang="de-CH" sz="1600" dirty="0"/>
              <a:t> </a:t>
            </a:r>
            <a:r>
              <a:rPr lang="de-CH" sz="1600" dirty="0" err="1"/>
              <a:t>if</a:t>
            </a:r>
            <a:r>
              <a:rPr lang="de-CH" sz="1600" dirty="0"/>
              <a:t> </a:t>
            </a:r>
            <a:r>
              <a:rPr lang="de-CH" sz="1600" dirty="0" err="1"/>
              <a:t>required</a:t>
            </a:r>
            <a:br>
              <a:rPr lang="de-CH" sz="1600" dirty="0"/>
            </a:br>
            <a:endParaRPr lang="de-CH" sz="1600" dirty="0"/>
          </a:p>
          <a:p>
            <a:pPr lvl="1">
              <a:spcAft>
                <a:spcPts val="600"/>
              </a:spcAft>
            </a:pPr>
            <a:r>
              <a:rPr lang="en-US" sz="2000" dirty="0"/>
              <a:t>Also, helpful to see end-to-end </a:t>
            </a:r>
            <a:br>
              <a:rPr lang="en-US" sz="2000" dirty="0"/>
            </a:br>
            <a:r>
              <a:rPr lang="en-US" sz="2000" dirty="0"/>
              <a:t>latency of the whole chain </a:t>
            </a:r>
            <a:endParaRPr lang="en-CH" sz="2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42B86D-EE72-45A1-85CD-88D1850C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60" y="3325905"/>
            <a:ext cx="5519999" cy="306277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E751FD0-9D4E-47DD-A131-F39766B76A42}"/>
              </a:ext>
            </a:extLst>
          </p:cNvPr>
          <p:cNvSpPr/>
          <p:nvPr/>
        </p:nvSpPr>
        <p:spPr>
          <a:xfrm>
            <a:off x="9090215" y="4482352"/>
            <a:ext cx="838200" cy="233083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7E5F4-18F8-4EDB-9D74-89CDC330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52" y="5507624"/>
            <a:ext cx="6415134" cy="528641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0136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967267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>
            <a:off x="7578906" y="2452317"/>
            <a:ext cx="2795225" cy="3184808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318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271115" y="1655519"/>
            <a:ext cx="10379110" cy="385600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597119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281514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190539" y="2053661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081186" y="2053661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428191" y="20536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997697" y="3591784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7801812" y="3614622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B340727E-4E94-4FE1-B877-70E26010FD97}"/>
              </a:ext>
            </a:extLst>
          </p:cNvPr>
          <p:cNvSpPr/>
          <p:nvPr/>
        </p:nvSpPr>
        <p:spPr>
          <a:xfrm>
            <a:off x="8196837" y="4840883"/>
            <a:ext cx="1223284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5576"/>
              <a:gd name="adj6" fmla="val -5942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level security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FD06D5-1A3D-4D5F-B13E-2E7F3CE706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7618" y="3223458"/>
            <a:ext cx="1751871" cy="1372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DB176-EA2E-4778-8A8D-CB19C9A74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9" t="2175" r="5258" b="4129"/>
          <a:stretch/>
        </p:blipFill>
        <p:spPr>
          <a:xfrm>
            <a:off x="5796058" y="2822572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76A169A-3B70-4A45-874B-78BF391CBAE2}"/>
              </a:ext>
            </a:extLst>
          </p:cNvPr>
          <p:cNvSpPr/>
          <p:nvPr/>
        </p:nvSpPr>
        <p:spPr>
          <a:xfrm rot="868391" flipV="1">
            <a:off x="2785136" y="3128594"/>
            <a:ext cx="3813320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2F368-DAF1-4DFE-BCDA-E94EA8D857AE}"/>
              </a:ext>
            </a:extLst>
          </p:cNvPr>
          <p:cNvGrpSpPr/>
          <p:nvPr/>
        </p:nvGrpSpPr>
        <p:grpSpPr>
          <a:xfrm rot="16200000">
            <a:off x="7047797" y="3677680"/>
            <a:ext cx="845255" cy="520424"/>
            <a:chOff x="6751299" y="345864"/>
            <a:chExt cx="1630219" cy="8551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8080B7-0E3D-4598-9627-54493CBAF74A}"/>
                </a:ext>
              </a:extLst>
            </p:cNvPr>
            <p:cNvSpPr/>
            <p:nvPr/>
          </p:nvSpPr>
          <p:spPr>
            <a:xfrm>
              <a:off x="7109209" y="658168"/>
              <a:ext cx="914400" cy="5428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6CAC1E4-EBE5-4551-857B-FB13C614BAD0}"/>
                </a:ext>
              </a:extLst>
            </p:cNvPr>
            <p:cNvSpPr/>
            <p:nvPr/>
          </p:nvSpPr>
          <p:spPr>
            <a:xfrm flipV="1">
              <a:off x="6751299" y="345864"/>
              <a:ext cx="1630219" cy="73800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C57759-A576-4EA1-8A9D-10983C7A58A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2755" y="3515263"/>
            <a:ext cx="2337244" cy="9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8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4004-EE33-42CC-80E3-48F7426E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level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20207-398C-4B7E-BC4C-BF5A9D2DFB17}"/>
              </a:ext>
            </a:extLst>
          </p:cNvPr>
          <p:cNvSpPr txBox="1"/>
          <p:nvPr/>
        </p:nvSpPr>
        <p:spPr>
          <a:xfrm>
            <a:off x="935752" y="5556739"/>
            <a:ext cx="10270253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3EB85-1F10-4513-B9B1-2C1A6C88FCBB}"/>
              </a:ext>
            </a:extLst>
          </p:cNvPr>
          <p:cNvSpPr txBox="1"/>
          <p:nvPr/>
        </p:nvSpPr>
        <p:spPr>
          <a:xfrm>
            <a:off x="935752" y="1404460"/>
            <a:ext cx="10320495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fn_datapointsecuritypredicate_result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REGULAR USER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ADMIN USER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ApplicationAdmin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</a:p>
        </p:txBody>
      </p:sp>
    </p:spTree>
    <p:extLst>
      <p:ext uri="{BB962C8B-B14F-4D97-AF65-F5344CB8AC3E}">
        <p14:creationId xmlns:p14="http://schemas.microsoft.com/office/powerpoint/2010/main" val="2921237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9AF4-EF26-0ECC-B2BE-0C22E7AD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Facts &amp;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E0B6F-FA7F-2A86-6DA0-4A1175BEB419}"/>
              </a:ext>
            </a:extLst>
          </p:cNvPr>
          <p:cNvSpPr txBox="1"/>
          <p:nvPr/>
        </p:nvSpPr>
        <p:spPr>
          <a:xfrm>
            <a:off x="720992" y="1941362"/>
            <a:ext cx="5503596" cy="241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6 Power Plants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10 Locations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        70’000 Measurement Points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40’000’000 Events per Day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6" name="Picture 4" descr="Axpo mit neuem Wasserkraftwerk im Graubünden - energate messenger Schweiz">
            <a:extLst>
              <a:ext uri="{FF2B5EF4-FFF2-40B4-BE49-F238E27FC236}">
                <a16:creationId xmlns:a16="http://schemas.microsoft.com/office/drawing/2014/main" id="{21A3EBE7-D6A8-2E91-0349-6A7052683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6" r="1183" b="-2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8" name="Picture 6" descr="Wasserkraftwerk Eglisau | Axpo">
            <a:extLst>
              <a:ext uri="{FF2B5EF4-FFF2-40B4-BE49-F238E27FC236}">
                <a16:creationId xmlns:a16="http://schemas.microsoft.com/office/drawing/2014/main" id="{FEABCD5D-D0C6-E98C-5591-A65BAD891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7" r="13642" b="-2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Strom vom Strom | Axpo">
            <a:extLst>
              <a:ext uri="{FF2B5EF4-FFF2-40B4-BE49-F238E27FC236}">
                <a16:creationId xmlns:a16="http://schemas.microsoft.com/office/drawing/2014/main" id="{567C3C3D-8C87-7331-B3CB-EB67DD57A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17218" b="-2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60" name="Picture 8" descr="Strom vom Strom | Axpo">
            <a:extLst>
              <a:ext uri="{FF2B5EF4-FFF2-40B4-BE49-F238E27FC236}">
                <a16:creationId xmlns:a16="http://schemas.microsoft.com/office/drawing/2014/main" id="{C4382F81-6EC1-BC3A-D620-2D11C9DAB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r="5" b="5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4" name="Picture 2" descr="Das erste digitale Wasserkraftwerk der Schweiz">
            <a:extLst>
              <a:ext uri="{FF2B5EF4-FFF2-40B4-BE49-F238E27FC236}">
                <a16:creationId xmlns:a16="http://schemas.microsoft.com/office/drawing/2014/main" id="{6447405C-0604-8439-579E-90D287B18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r="11808" b="-2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4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7D78-6237-4EA1-B5AD-9A3BF155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related tables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67B3A-F9B7-4453-904E-61E407A9B58C}"/>
              </a:ext>
            </a:extLst>
          </p:cNvPr>
          <p:cNvSpPr/>
          <p:nvPr/>
        </p:nvSpPr>
        <p:spPr>
          <a:xfrm>
            <a:off x="879231" y="1939332"/>
            <a:ext cx="10204383" cy="2150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BC0AC-2657-473B-AC8F-7B31F2A8A78F}"/>
              </a:ext>
            </a:extLst>
          </p:cNvPr>
          <p:cNvSpPr/>
          <p:nvPr/>
        </p:nvSpPr>
        <p:spPr>
          <a:xfrm>
            <a:off x="7715459" y="4031064"/>
            <a:ext cx="3423421" cy="2259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A7B1A-044D-44EC-BEE3-AAA26D419E52}"/>
              </a:ext>
            </a:extLst>
          </p:cNvPr>
          <p:cNvSpPr/>
          <p:nvPr/>
        </p:nvSpPr>
        <p:spPr>
          <a:xfrm>
            <a:off x="916075" y="3977472"/>
            <a:ext cx="6519705" cy="2259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A0F1-FBC4-4941-A500-87F16142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909368"/>
            <a:ext cx="10529027" cy="43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39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997C-8CC5-4756-B637-4F09E7C5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r>
              <a:rPr lang="en-US" sz="3600" dirty="0"/>
              <a:t>(Unique Key reference)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294CF-CAA0-4F87-9FF9-9380F53ECDEA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D2203-6B83-4D31-9166-38C620FB566A}"/>
              </a:ext>
            </a:extLst>
          </p:cNvPr>
          <p:cNvSpPr txBox="1"/>
          <p:nvPr/>
        </p:nvSpPr>
        <p:spPr>
          <a:xfrm>
            <a:off x="884255" y="4109776"/>
            <a:ext cx="1044912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df_rolemember_createdby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11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F64B-0499-4648-ABD1-5B716020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Table for Security related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54833-38AC-4533-AA46-8F50D96F1A70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A4134-A36C-4C30-924D-05041B94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4271694"/>
            <a:ext cx="6519072" cy="9692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2863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57025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2D9C-3E82-454D-B8BC-56B3C7BF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01"/>
            <a:ext cx="10515600" cy="1325563"/>
          </a:xfrm>
        </p:spPr>
        <p:txBody>
          <a:bodyPr/>
          <a:lstStyle/>
          <a:p>
            <a:r>
              <a:rPr lang="de-CH" dirty="0"/>
              <a:t>Effizient </a:t>
            </a:r>
            <a:r>
              <a:rPr lang="de-CH" dirty="0" err="1"/>
              <a:t>Queries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485-BA38-4C38-9CC8-FD83A0FFD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801"/>
            <a:ext cx="10515600" cy="4351338"/>
          </a:xfrm>
        </p:spPr>
        <p:txBody>
          <a:bodyPr/>
          <a:lstStyle/>
          <a:p>
            <a:r>
              <a:rPr lang="en-US" dirty="0"/>
              <a:t>Partition elimination is key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B0E5A2-3FED-4180-BD4E-056779F348EA}"/>
              </a:ext>
            </a:extLst>
          </p:cNvPr>
          <p:cNvCxnSpPr>
            <a:cxnSpLocks/>
          </p:cNvCxnSpPr>
          <p:nvPr/>
        </p:nvCxnSpPr>
        <p:spPr>
          <a:xfrm flipH="1">
            <a:off x="4826074" y="4581818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A153C9-BA78-441C-8866-4DADD5D48F72}"/>
              </a:ext>
            </a:extLst>
          </p:cNvPr>
          <p:cNvCxnSpPr>
            <a:cxnSpLocks/>
          </p:cNvCxnSpPr>
          <p:nvPr/>
        </p:nvCxnSpPr>
        <p:spPr>
          <a:xfrm>
            <a:off x="1549049" y="53170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68CB7-DF6F-438C-8ECC-D52B53EED235}"/>
              </a:ext>
            </a:extLst>
          </p:cNvPr>
          <p:cNvCxnSpPr>
            <a:cxnSpLocks/>
          </p:cNvCxnSpPr>
          <p:nvPr/>
        </p:nvCxnSpPr>
        <p:spPr>
          <a:xfrm>
            <a:off x="237166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A533F9-DA5E-4F1E-8967-66CF010F4EC0}"/>
              </a:ext>
            </a:extLst>
          </p:cNvPr>
          <p:cNvCxnSpPr>
            <a:cxnSpLocks/>
          </p:cNvCxnSpPr>
          <p:nvPr/>
        </p:nvCxnSpPr>
        <p:spPr>
          <a:xfrm>
            <a:off x="32029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4C0AA-F7C6-45C8-B2A9-AD0C7EFA885B}"/>
              </a:ext>
            </a:extLst>
          </p:cNvPr>
          <p:cNvCxnSpPr>
            <a:cxnSpLocks/>
          </p:cNvCxnSpPr>
          <p:nvPr/>
        </p:nvCxnSpPr>
        <p:spPr>
          <a:xfrm>
            <a:off x="40030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999EE6-4CA7-44C5-AC72-2F64C993D22A}"/>
              </a:ext>
            </a:extLst>
          </p:cNvPr>
          <p:cNvCxnSpPr>
            <a:cxnSpLocks/>
          </p:cNvCxnSpPr>
          <p:nvPr/>
        </p:nvCxnSpPr>
        <p:spPr>
          <a:xfrm flipH="1">
            <a:off x="5665603" y="5349317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79521D-7A9D-4C86-A1C2-2E76148A3499}"/>
              </a:ext>
            </a:extLst>
          </p:cNvPr>
          <p:cNvCxnSpPr>
            <a:cxnSpLocks/>
          </p:cNvCxnSpPr>
          <p:nvPr/>
        </p:nvCxnSpPr>
        <p:spPr>
          <a:xfrm>
            <a:off x="648821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2D7F58-104C-46F8-8F54-BB5510A146CA}"/>
              </a:ext>
            </a:extLst>
          </p:cNvPr>
          <p:cNvCxnSpPr>
            <a:cxnSpLocks/>
          </p:cNvCxnSpPr>
          <p:nvPr/>
        </p:nvCxnSpPr>
        <p:spPr>
          <a:xfrm>
            <a:off x="73194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669CB5-7C16-48DF-8E49-A5AC9789495A}"/>
              </a:ext>
            </a:extLst>
          </p:cNvPr>
          <p:cNvCxnSpPr>
            <a:cxnSpLocks/>
          </p:cNvCxnSpPr>
          <p:nvPr/>
        </p:nvCxnSpPr>
        <p:spPr>
          <a:xfrm>
            <a:off x="81195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3899A-493E-4253-BE55-425F929B6E7A}"/>
              </a:ext>
            </a:extLst>
          </p:cNvPr>
          <p:cNvCxnSpPr>
            <a:cxnSpLocks/>
          </p:cNvCxnSpPr>
          <p:nvPr/>
        </p:nvCxnSpPr>
        <p:spPr>
          <a:xfrm>
            <a:off x="894262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90240D-4977-4A9C-86CE-19B366BDDD37}"/>
              </a:ext>
            </a:extLst>
          </p:cNvPr>
          <p:cNvCxnSpPr>
            <a:cxnSpLocks/>
          </p:cNvCxnSpPr>
          <p:nvPr/>
        </p:nvCxnSpPr>
        <p:spPr>
          <a:xfrm>
            <a:off x="9775623" y="531642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CD1862-5462-429B-849C-22220A7AC4F3}"/>
              </a:ext>
            </a:extLst>
          </p:cNvPr>
          <p:cNvSpPr/>
          <p:nvPr/>
        </p:nvSpPr>
        <p:spPr>
          <a:xfrm>
            <a:off x="153725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0A4883-7909-4886-945B-51A76C60C78F}"/>
              </a:ext>
            </a:extLst>
          </p:cNvPr>
          <p:cNvCxnSpPr/>
          <p:nvPr/>
        </p:nvCxnSpPr>
        <p:spPr>
          <a:xfrm>
            <a:off x="1430752" y="5917063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46A7A-E3A5-444A-8442-29D25598CE72}"/>
              </a:ext>
            </a:extLst>
          </p:cNvPr>
          <p:cNvSpPr/>
          <p:nvPr/>
        </p:nvSpPr>
        <p:spPr>
          <a:xfrm>
            <a:off x="2359875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2617B-A82F-447E-9DAB-0603DE0C4F12}"/>
              </a:ext>
            </a:extLst>
          </p:cNvPr>
          <p:cNvSpPr/>
          <p:nvPr/>
        </p:nvSpPr>
        <p:spPr>
          <a:xfrm>
            <a:off x="3182493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21C4-32D2-40F8-80FD-05B32B4D07F6}"/>
              </a:ext>
            </a:extLst>
          </p:cNvPr>
          <p:cNvSpPr/>
          <p:nvPr/>
        </p:nvSpPr>
        <p:spPr>
          <a:xfrm>
            <a:off x="40051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EF7C68-EBD9-48C4-B961-3F140DE242B0}"/>
              </a:ext>
            </a:extLst>
          </p:cNvPr>
          <p:cNvSpPr/>
          <p:nvPr/>
        </p:nvSpPr>
        <p:spPr>
          <a:xfrm>
            <a:off x="4827728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6B2E7D-E35E-41E5-AF9A-AF1EC0D25BE2}"/>
              </a:ext>
            </a:extLst>
          </p:cNvPr>
          <p:cNvSpPr/>
          <p:nvPr/>
        </p:nvSpPr>
        <p:spPr>
          <a:xfrm>
            <a:off x="56538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EC6B34-2083-481D-A587-4A5A362BFB1E}"/>
              </a:ext>
            </a:extLst>
          </p:cNvPr>
          <p:cNvSpPr/>
          <p:nvPr/>
        </p:nvSpPr>
        <p:spPr>
          <a:xfrm>
            <a:off x="6476429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167333-ACE4-4708-B4FE-B7C892A7E5EC}"/>
              </a:ext>
            </a:extLst>
          </p:cNvPr>
          <p:cNvSpPr/>
          <p:nvPr/>
        </p:nvSpPr>
        <p:spPr>
          <a:xfrm>
            <a:off x="729904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08564F-FB04-4D74-89E0-C20045D793CE}"/>
              </a:ext>
            </a:extLst>
          </p:cNvPr>
          <p:cNvSpPr/>
          <p:nvPr/>
        </p:nvSpPr>
        <p:spPr>
          <a:xfrm>
            <a:off x="1539026" y="4728353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14F719-4CB4-4E17-8B06-18E3517B3A67}"/>
              </a:ext>
            </a:extLst>
          </p:cNvPr>
          <p:cNvSpPr/>
          <p:nvPr/>
        </p:nvSpPr>
        <p:spPr>
          <a:xfrm>
            <a:off x="4800335" y="4726170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3892E2-A0C9-433A-B4C6-CD39AE945E61}"/>
              </a:ext>
            </a:extLst>
          </p:cNvPr>
          <p:cNvCxnSpPr>
            <a:cxnSpLocks/>
          </p:cNvCxnSpPr>
          <p:nvPr/>
        </p:nvCxnSpPr>
        <p:spPr>
          <a:xfrm>
            <a:off x="10565339" y="4581818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04B249-29F4-4823-B4C8-68CEA42898BE}"/>
              </a:ext>
            </a:extLst>
          </p:cNvPr>
          <p:cNvSpPr txBox="1"/>
          <p:nvPr/>
        </p:nvSpPr>
        <p:spPr>
          <a:xfrm flipH="1">
            <a:off x="88719" y="541093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86B20-4B09-4B5E-B6C6-1940749C2A74}"/>
              </a:ext>
            </a:extLst>
          </p:cNvPr>
          <p:cNvSpPr txBox="1"/>
          <p:nvPr/>
        </p:nvSpPr>
        <p:spPr>
          <a:xfrm flipH="1">
            <a:off x="84936" y="4738276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48C7A-AC11-4D96-835B-C53E55054311}"/>
              </a:ext>
            </a:extLst>
          </p:cNvPr>
          <p:cNvSpPr txBox="1"/>
          <p:nvPr/>
        </p:nvSpPr>
        <p:spPr>
          <a:xfrm flipH="1">
            <a:off x="4509604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D6C4AB-B6AA-41E5-A169-26CDA90A310D}"/>
              </a:ext>
            </a:extLst>
          </p:cNvPr>
          <p:cNvSpPr txBox="1"/>
          <p:nvPr/>
        </p:nvSpPr>
        <p:spPr>
          <a:xfrm flipH="1">
            <a:off x="10259252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EE0CAB-CE21-4ABE-A316-7401690ECD03}"/>
              </a:ext>
            </a:extLst>
          </p:cNvPr>
          <p:cNvSpPr txBox="1"/>
          <p:nvPr/>
        </p:nvSpPr>
        <p:spPr>
          <a:xfrm flipH="1">
            <a:off x="3673129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470D1E-D552-45BB-8EE9-D6099D1759C0}"/>
              </a:ext>
            </a:extLst>
          </p:cNvPr>
          <p:cNvSpPr txBox="1"/>
          <p:nvPr/>
        </p:nvSpPr>
        <p:spPr>
          <a:xfrm flipH="1">
            <a:off x="290300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36F7C-AB2D-4865-AE31-F4F568F1D5C1}"/>
              </a:ext>
            </a:extLst>
          </p:cNvPr>
          <p:cNvSpPr txBox="1"/>
          <p:nvPr/>
        </p:nvSpPr>
        <p:spPr>
          <a:xfrm flipH="1">
            <a:off x="202369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EBE85E-A6C5-4906-AC3C-DF243F97E1A2}"/>
              </a:ext>
            </a:extLst>
          </p:cNvPr>
          <p:cNvSpPr txBox="1"/>
          <p:nvPr/>
        </p:nvSpPr>
        <p:spPr>
          <a:xfrm flipH="1">
            <a:off x="1253563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CD2FE-A96F-4E98-9B6A-48EF84282608}"/>
              </a:ext>
            </a:extLst>
          </p:cNvPr>
          <p:cNvSpPr txBox="1"/>
          <p:nvPr/>
        </p:nvSpPr>
        <p:spPr>
          <a:xfrm flipH="1">
            <a:off x="7777968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A213F6-22F5-496E-9C20-BCDFEE266F69}"/>
              </a:ext>
            </a:extLst>
          </p:cNvPr>
          <p:cNvSpPr txBox="1"/>
          <p:nvPr/>
        </p:nvSpPr>
        <p:spPr>
          <a:xfrm flipH="1">
            <a:off x="700784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C9F07D-3484-4B6B-BF88-7697455679F3}"/>
              </a:ext>
            </a:extLst>
          </p:cNvPr>
          <p:cNvSpPr txBox="1"/>
          <p:nvPr/>
        </p:nvSpPr>
        <p:spPr>
          <a:xfrm flipH="1">
            <a:off x="612853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DFECDF-FA1C-43DA-8FCD-63D18B991160}"/>
              </a:ext>
            </a:extLst>
          </p:cNvPr>
          <p:cNvSpPr txBox="1"/>
          <p:nvPr/>
        </p:nvSpPr>
        <p:spPr>
          <a:xfrm flipH="1">
            <a:off x="5358402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A7BD8-8835-45FF-B17B-16E41E8448A2}"/>
              </a:ext>
            </a:extLst>
          </p:cNvPr>
          <p:cNvSpPr txBox="1"/>
          <p:nvPr/>
        </p:nvSpPr>
        <p:spPr>
          <a:xfrm flipH="1">
            <a:off x="142954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CDB030-5496-4795-A9D8-2D569F990299}"/>
              </a:ext>
            </a:extLst>
          </p:cNvPr>
          <p:cNvSpPr txBox="1"/>
          <p:nvPr/>
        </p:nvSpPr>
        <p:spPr>
          <a:xfrm flipH="1">
            <a:off x="179616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E03015-01A4-4C5F-A3A9-21E9F010D2E6}"/>
              </a:ext>
            </a:extLst>
          </p:cNvPr>
          <p:cNvSpPr txBox="1"/>
          <p:nvPr/>
        </p:nvSpPr>
        <p:spPr>
          <a:xfrm flipH="1">
            <a:off x="2135735" y="4800603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94E371-9DF7-4B3F-AFD7-CF9B7415C8FC}"/>
              </a:ext>
            </a:extLst>
          </p:cNvPr>
          <p:cNvSpPr txBox="1"/>
          <p:nvPr/>
        </p:nvSpPr>
        <p:spPr>
          <a:xfrm flipH="1">
            <a:off x="3963193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25F05B-466C-45E3-B4F4-D813DF31971F}"/>
              </a:ext>
            </a:extLst>
          </p:cNvPr>
          <p:cNvSpPr txBox="1"/>
          <p:nvPr/>
        </p:nvSpPr>
        <p:spPr>
          <a:xfrm flipH="1">
            <a:off x="4809726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E1EAA1-B3CB-43FA-AFC9-F84CE16013FE}"/>
              </a:ext>
            </a:extLst>
          </p:cNvPr>
          <p:cNvSpPr txBox="1"/>
          <p:nvPr/>
        </p:nvSpPr>
        <p:spPr>
          <a:xfrm flipH="1">
            <a:off x="5656259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ABF24-8989-4F60-A450-7BB752BEA921}"/>
              </a:ext>
            </a:extLst>
          </p:cNvPr>
          <p:cNvSpPr txBox="1"/>
          <p:nvPr/>
        </p:nvSpPr>
        <p:spPr>
          <a:xfrm flipH="1">
            <a:off x="6502792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867EA8-B151-4330-BB93-31D0DBAC8CFD}"/>
              </a:ext>
            </a:extLst>
          </p:cNvPr>
          <p:cNvSpPr txBox="1"/>
          <p:nvPr/>
        </p:nvSpPr>
        <p:spPr>
          <a:xfrm flipH="1">
            <a:off x="7349327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0027BA3-003A-4A7E-9211-2C7D939C3A95}"/>
              </a:ext>
            </a:extLst>
          </p:cNvPr>
          <p:cNvSpPr/>
          <p:nvPr/>
        </p:nvSpPr>
        <p:spPr>
          <a:xfrm>
            <a:off x="10672482" y="4574878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2BAFAB-DCAC-4E7B-A11F-39149CB33E90}"/>
              </a:ext>
            </a:extLst>
          </p:cNvPr>
          <p:cNvSpPr txBox="1"/>
          <p:nvPr/>
        </p:nvSpPr>
        <p:spPr>
          <a:xfrm flipH="1">
            <a:off x="10940684" y="5067345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8AD1D53-71E0-40E1-80B2-171E6016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4A791C7-D3D3-49E6-A08D-CECCE282C789}"/>
              </a:ext>
            </a:extLst>
          </p:cNvPr>
          <p:cNvSpPr txBox="1"/>
          <p:nvPr/>
        </p:nvSpPr>
        <p:spPr>
          <a:xfrm>
            <a:off x="942173" y="2062497"/>
            <a:ext cx="1096222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@SignalId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@ToTs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E316D3-F8FB-4CDA-9C55-9C697E52DF5E}"/>
              </a:ext>
            </a:extLst>
          </p:cNvPr>
          <p:cNvSpPr txBox="1"/>
          <p:nvPr/>
        </p:nvSpPr>
        <p:spPr>
          <a:xfrm>
            <a:off x="5715000" y="2583607"/>
            <a:ext cx="638828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[Mart]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GetMeasurementForSignal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b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rrow: Right 15">
            <a:extLst>
              <a:ext uri="{FF2B5EF4-FFF2-40B4-BE49-F238E27FC236}">
                <a16:creationId xmlns:a16="http://schemas.microsoft.com/office/drawing/2014/main" id="{4E93BA2D-6CB1-FDC9-0E2D-4D64257EC02B}"/>
              </a:ext>
            </a:extLst>
          </p:cNvPr>
          <p:cNvSpPr/>
          <p:nvPr/>
        </p:nvSpPr>
        <p:spPr>
          <a:xfrm>
            <a:off x="3816926" y="2369489"/>
            <a:ext cx="4742941" cy="3407134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F47000B6-B9D5-D03E-02C0-5D374B8FA6E5}"/>
              </a:ext>
            </a:extLst>
          </p:cNvPr>
          <p:cNvSpPr/>
          <p:nvPr/>
        </p:nvSpPr>
        <p:spPr>
          <a:xfrm>
            <a:off x="1221307" y="2633367"/>
            <a:ext cx="2235402" cy="2707560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44CC93-077B-4F21-B211-6D4244E35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(Telemetry) Data Using Power BI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2ED7A8-0BDF-515F-9EA1-B834FF10CD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49" t="2175" r="5258" b="4129"/>
          <a:stretch/>
        </p:blipFill>
        <p:spPr>
          <a:xfrm>
            <a:off x="1618890" y="2910431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06AA49A-5D98-C63B-984F-FBF673727CA9}"/>
              </a:ext>
            </a:extLst>
          </p:cNvPr>
          <p:cNvGrpSpPr/>
          <p:nvPr/>
        </p:nvGrpSpPr>
        <p:grpSpPr>
          <a:xfrm>
            <a:off x="8735293" y="2433589"/>
            <a:ext cx="1830994" cy="2707480"/>
            <a:chOff x="5394153" y="3485502"/>
            <a:chExt cx="1830994" cy="2707480"/>
          </a:xfrm>
        </p:grpSpPr>
        <p:pic>
          <p:nvPicPr>
            <p:cNvPr id="1028" name="Picture 4" descr="Data-Driven Decisions with Power BI | Coursera">
              <a:extLst>
                <a:ext uri="{FF2B5EF4-FFF2-40B4-BE49-F238E27FC236}">
                  <a16:creationId xmlns:a16="http://schemas.microsoft.com/office/drawing/2014/main" id="{1A3073BE-4B42-DCDE-C8D0-FBDC232E4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4153" y="3485502"/>
              <a:ext cx="1655568" cy="165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Change Impact Analysis for Power BI">
              <a:extLst>
                <a:ext uri="{FF2B5EF4-FFF2-40B4-BE49-F238E27FC236}">
                  <a16:creationId xmlns:a16="http://schemas.microsoft.com/office/drawing/2014/main" id="{E1B695F7-51FC-A2A6-8087-9B99830186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353" y="4759188"/>
              <a:ext cx="1433794" cy="143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8DAF4D4-697C-EC49-2599-42F5E1217B9D}"/>
              </a:ext>
            </a:extLst>
          </p:cNvPr>
          <p:cNvSpPr txBox="1"/>
          <p:nvPr/>
        </p:nvSpPr>
        <p:spPr>
          <a:xfrm>
            <a:off x="1530927" y="5500255"/>
            <a:ext cx="1470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 Database</a:t>
            </a:r>
            <a:endParaRPr lang="en-CH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937D8C-00E7-AFA6-306B-CC93DEA5B336}"/>
              </a:ext>
            </a:extLst>
          </p:cNvPr>
          <p:cNvSpPr txBox="1"/>
          <p:nvPr/>
        </p:nvSpPr>
        <p:spPr>
          <a:xfrm>
            <a:off x="9362031" y="5424718"/>
            <a:ext cx="106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Power BI </a:t>
            </a:r>
            <a:br>
              <a:rPr lang="en-US" dirty="0"/>
            </a:br>
            <a:r>
              <a:rPr lang="en-US" dirty="0"/>
              <a:t>Dataset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120A07-C3DB-5819-9204-36EF645FB91D}"/>
              </a:ext>
            </a:extLst>
          </p:cNvPr>
          <p:cNvSpPr txBox="1"/>
          <p:nvPr/>
        </p:nvSpPr>
        <p:spPr>
          <a:xfrm>
            <a:off x="3961638" y="3350493"/>
            <a:ext cx="4453516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Import data</a:t>
            </a:r>
          </a:p>
          <a:p>
            <a:pPr marL="342900" indent="-342900">
              <a:buAutoNum type="arabicPeriod"/>
            </a:pPr>
            <a:r>
              <a:rPr lang="en-US" dirty="0"/>
              <a:t>Hybrid mode</a:t>
            </a:r>
          </a:p>
          <a:p>
            <a:pPr marL="342900" indent="-342900">
              <a:buAutoNum type="arabicPeriod"/>
            </a:pPr>
            <a:r>
              <a:rPr lang="en-US" dirty="0"/>
              <a:t>Direct query mode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Partition elimination table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Moving window function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5593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Magnetic Disk 5">
            <a:extLst>
              <a:ext uri="{FF2B5EF4-FFF2-40B4-BE49-F238E27FC236}">
                <a16:creationId xmlns:a16="http://schemas.microsoft.com/office/drawing/2014/main" id="{975EC553-E5C2-3E73-2D48-D103F70D9615}"/>
              </a:ext>
            </a:extLst>
          </p:cNvPr>
          <p:cNvSpPr/>
          <p:nvPr/>
        </p:nvSpPr>
        <p:spPr>
          <a:xfrm>
            <a:off x="838200" y="1626489"/>
            <a:ext cx="10754312" cy="4999661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AE098-4686-7358-BFB2-AA0F52BF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zone handling </a:t>
            </a:r>
            <a:br>
              <a:rPr lang="en-US" dirty="0"/>
            </a:br>
            <a:r>
              <a:rPr lang="en-US" dirty="0"/>
              <a:t>View: </a:t>
            </a:r>
            <a:r>
              <a:rPr lang="en-US" sz="3600" dirty="0"/>
              <a:t>[</a:t>
            </a:r>
            <a:r>
              <a:rPr lang="en-US" sz="3600" dirty="0" err="1"/>
              <a:t>MartPowerBI</a:t>
            </a:r>
            <a:r>
              <a:rPr lang="en-US" sz="3600" dirty="0"/>
              <a:t>].[Measurement]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632CB-C80B-566F-6797-64DCA3502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097" y="3395520"/>
            <a:ext cx="2495568" cy="1571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1D60AD-D203-DD10-327B-715E114E6E10}"/>
              </a:ext>
            </a:extLst>
          </p:cNvPr>
          <p:cNvSpPr txBox="1"/>
          <p:nvPr/>
        </p:nvSpPr>
        <p:spPr>
          <a:xfrm>
            <a:off x="2596099" y="2281808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  <a:endParaRPr lang="en-CH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10688C-FCDD-1B61-548C-04E5DE4B1D0D}"/>
              </a:ext>
            </a:extLst>
          </p:cNvPr>
          <p:cNvCxnSpPr>
            <a:cxnSpLocks/>
          </p:cNvCxnSpPr>
          <p:nvPr/>
        </p:nvCxnSpPr>
        <p:spPr>
          <a:xfrm>
            <a:off x="5115295" y="1682020"/>
            <a:ext cx="0" cy="4905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DF81B0-4517-67D0-7855-B7A8A8B470E4}"/>
              </a:ext>
            </a:extLst>
          </p:cNvPr>
          <p:cNvSpPr txBox="1"/>
          <p:nvPr/>
        </p:nvSpPr>
        <p:spPr>
          <a:xfrm>
            <a:off x="6257536" y="2281808"/>
            <a:ext cx="19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Mart/</a:t>
            </a:r>
            <a:r>
              <a:rPr lang="en-US" dirty="0" err="1"/>
              <a:t>MartPowerBI</a:t>
            </a:r>
            <a:endParaRPr lang="en-CH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FCC97A-6E0D-DCD9-2D8F-F076F051B9F8}"/>
              </a:ext>
            </a:extLst>
          </p:cNvPr>
          <p:cNvGrpSpPr/>
          <p:nvPr/>
        </p:nvGrpSpPr>
        <p:grpSpPr>
          <a:xfrm>
            <a:off x="5553133" y="3395520"/>
            <a:ext cx="2737136" cy="1763629"/>
            <a:chOff x="8931022" y="1164866"/>
            <a:chExt cx="2737136" cy="17636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CA45DC3-5540-4998-004D-74018F2AEDC3}"/>
                </a:ext>
              </a:extLst>
            </p:cNvPr>
            <p:cNvSpPr/>
            <p:nvPr/>
          </p:nvSpPr>
          <p:spPr>
            <a:xfrm>
              <a:off x="8931022" y="1164866"/>
              <a:ext cx="2737136" cy="1763629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6DDF41C-65F7-6559-3225-F5276573D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48358" y="1220255"/>
              <a:ext cx="533404" cy="147639"/>
            </a:xfrm>
            <a:prstGeom prst="rect">
              <a:avLst/>
            </a:prstGeom>
          </p:spPr>
        </p:pic>
      </p:grpSp>
      <p:sp>
        <p:nvSpPr>
          <p:cNvPr id="26" name="Right Brace 25">
            <a:extLst>
              <a:ext uri="{FF2B5EF4-FFF2-40B4-BE49-F238E27FC236}">
                <a16:creationId xmlns:a16="http://schemas.microsoft.com/office/drawing/2014/main" id="{FEA8C2F9-B32C-6641-437B-B013E33089AB}"/>
              </a:ext>
            </a:extLst>
          </p:cNvPr>
          <p:cNvSpPr/>
          <p:nvPr/>
        </p:nvSpPr>
        <p:spPr>
          <a:xfrm>
            <a:off x="7075138" y="3990810"/>
            <a:ext cx="180048" cy="228641"/>
          </a:xfrm>
          <a:prstGeom prst="righ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8130F3F3-DC55-20CF-2F99-DB8472AFEBD0}"/>
              </a:ext>
            </a:extLst>
          </p:cNvPr>
          <p:cNvSpPr/>
          <p:nvPr/>
        </p:nvSpPr>
        <p:spPr>
          <a:xfrm>
            <a:off x="2844461" y="5194009"/>
            <a:ext cx="1993478" cy="965544"/>
          </a:xfrm>
          <a:prstGeom prst="borderCallout2">
            <a:avLst>
              <a:gd name="adj1" fmla="val 26829"/>
              <a:gd name="adj2" fmla="val -2898"/>
              <a:gd name="adj3" fmla="val 25483"/>
              <a:gd name="adj4" fmla="val -16232"/>
              <a:gd name="adj5" fmla="val -129241"/>
              <a:gd name="adj6" fmla="val -20461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Assuming values in [Core].[Measurement] are stored in UTC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Callout: Bent Line 46">
            <a:extLst>
              <a:ext uri="{FF2B5EF4-FFF2-40B4-BE49-F238E27FC236}">
                <a16:creationId xmlns:a16="http://schemas.microsoft.com/office/drawing/2014/main" id="{B22EB6A9-A44F-3A58-C731-C33AEB1240D1}"/>
              </a:ext>
            </a:extLst>
          </p:cNvPr>
          <p:cNvSpPr/>
          <p:nvPr/>
        </p:nvSpPr>
        <p:spPr>
          <a:xfrm>
            <a:off x="8789361" y="4201094"/>
            <a:ext cx="1993478" cy="965544"/>
          </a:xfrm>
          <a:prstGeom prst="borderCallout2">
            <a:avLst>
              <a:gd name="adj1" fmla="val 18751"/>
              <a:gd name="adj2" fmla="val -2898"/>
              <a:gd name="adj3" fmla="val 18750"/>
              <a:gd name="adj4" fmla="val -16667"/>
              <a:gd name="adj5" fmla="val 39070"/>
              <a:gd name="adj6" fmla="val -30243"/>
            </a:avLst>
          </a:prstGeom>
          <a:solidFill>
            <a:schemeClr val="bg1">
              <a:lumMod val="85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According to configured  time zone 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(visible in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Ts_Timezone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CH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E4A6BAFB-7BEA-1D1B-C573-E71B18170FF8}"/>
              </a:ext>
            </a:extLst>
          </p:cNvPr>
          <p:cNvSpPr/>
          <p:nvPr/>
        </p:nvSpPr>
        <p:spPr>
          <a:xfrm>
            <a:off x="2250890" y="3839589"/>
            <a:ext cx="180048" cy="228641"/>
          </a:xfrm>
          <a:prstGeom prst="righ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5BCE390-0F92-6413-1948-CE831791F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319" y="3610158"/>
            <a:ext cx="2033271" cy="147511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F69800-DF4A-E942-FDBC-1F5A59371D16}"/>
              </a:ext>
            </a:extLst>
          </p:cNvPr>
          <p:cNvCxnSpPr>
            <a:cxnSpLocks/>
          </p:cNvCxnSpPr>
          <p:nvPr/>
        </p:nvCxnSpPr>
        <p:spPr>
          <a:xfrm>
            <a:off x="4257923" y="3833468"/>
            <a:ext cx="1828614" cy="5972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D563F3-B3D9-34FE-629D-71B932871F79}"/>
              </a:ext>
            </a:extLst>
          </p:cNvPr>
          <p:cNvCxnSpPr>
            <a:cxnSpLocks/>
          </p:cNvCxnSpPr>
          <p:nvPr/>
        </p:nvCxnSpPr>
        <p:spPr>
          <a:xfrm>
            <a:off x="4257922" y="4048693"/>
            <a:ext cx="1828614" cy="18495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DA7B816-7B9F-B2B2-D101-77228F3BC953}"/>
              </a:ext>
            </a:extLst>
          </p:cNvPr>
          <p:cNvSpPr/>
          <p:nvPr/>
        </p:nvSpPr>
        <p:spPr>
          <a:xfrm>
            <a:off x="7133188" y="3990810"/>
            <a:ext cx="1025504" cy="1049224"/>
          </a:xfrm>
          <a:custGeom>
            <a:avLst/>
            <a:gdLst>
              <a:gd name="connsiteX0" fmla="*/ 310101 w 974035"/>
              <a:gd name="connsiteY0" fmla="*/ 946205 h 946205"/>
              <a:gd name="connsiteX1" fmla="*/ 974035 w 974035"/>
              <a:gd name="connsiteY1" fmla="*/ 942229 h 946205"/>
              <a:gd name="connsiteX2" fmla="*/ 974035 w 974035"/>
              <a:gd name="connsiteY2" fmla="*/ 0 h 946205"/>
              <a:gd name="connsiteX3" fmla="*/ 0 w 974035"/>
              <a:gd name="connsiteY3" fmla="*/ 3975 h 946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4035" h="946205">
                <a:moveTo>
                  <a:pt x="310101" y="946205"/>
                </a:moveTo>
                <a:lnTo>
                  <a:pt x="974035" y="942229"/>
                </a:lnTo>
                <a:lnTo>
                  <a:pt x="974035" y="0"/>
                </a:lnTo>
                <a:lnTo>
                  <a:pt x="0" y="3975"/>
                </a:lnTo>
              </a:path>
            </a:pathLst>
          </a:custGeom>
          <a:noFill/>
          <a:ln w="9525"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51314FB-C444-4AC7-B187-E181F6CB30E0}"/>
              </a:ext>
            </a:extLst>
          </p:cNvPr>
          <p:cNvCxnSpPr>
            <a:cxnSpLocks/>
          </p:cNvCxnSpPr>
          <p:nvPr/>
        </p:nvCxnSpPr>
        <p:spPr>
          <a:xfrm flipV="1">
            <a:off x="4257923" y="4806017"/>
            <a:ext cx="1828614" cy="8654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F01357D-B92D-F1C8-4F4F-7655D33448C5}"/>
              </a:ext>
            </a:extLst>
          </p:cNvPr>
          <p:cNvCxnSpPr>
            <a:cxnSpLocks/>
          </p:cNvCxnSpPr>
          <p:nvPr/>
        </p:nvCxnSpPr>
        <p:spPr>
          <a:xfrm flipH="1">
            <a:off x="7375871" y="4927895"/>
            <a:ext cx="782820" cy="0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490902F-38E8-C51A-5FA0-31F0773474FD}"/>
              </a:ext>
            </a:extLst>
          </p:cNvPr>
          <p:cNvCxnSpPr>
            <a:cxnSpLocks/>
          </p:cNvCxnSpPr>
          <p:nvPr/>
        </p:nvCxnSpPr>
        <p:spPr>
          <a:xfrm flipH="1" flipV="1">
            <a:off x="6921701" y="4141171"/>
            <a:ext cx="1236990" cy="1258"/>
          </a:xfrm>
          <a:prstGeom prst="straightConnector1">
            <a:avLst/>
          </a:prstGeom>
          <a:ln w="952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D33CB32-8B73-2EA0-6D6E-316952C69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056" y="5257320"/>
            <a:ext cx="5914100" cy="64313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29067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216A64A8-F420-BDFA-6E7A-A65A224D2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87" y="3424152"/>
            <a:ext cx="3039264" cy="130139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48C8CE-F53D-1C72-04EB-EF4090D9D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406" y="3090105"/>
            <a:ext cx="7457139" cy="89689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8AE098-4686-7358-BFB2-AA0F52BFB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Time zone handling </a:t>
            </a:r>
            <a:br>
              <a:rPr lang="en-US" dirty="0"/>
            </a:br>
            <a:r>
              <a:rPr lang="en-US" dirty="0"/>
              <a:t>TVF: </a:t>
            </a:r>
            <a:r>
              <a:rPr lang="en-US" sz="3600" dirty="0"/>
              <a:t>[Mart].[</a:t>
            </a:r>
            <a:r>
              <a:rPr lang="en-US" sz="3600" dirty="0" err="1"/>
              <a:t>GetMeasurementForRelativeTimeWindow</a:t>
            </a:r>
            <a:r>
              <a:rPr lang="en-US" sz="3600" dirty="0"/>
              <a:t>]</a:t>
            </a:r>
            <a:endParaRPr lang="en-C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D60AD-D203-DD10-327B-715E114E6E10}"/>
              </a:ext>
            </a:extLst>
          </p:cNvPr>
          <p:cNvSpPr txBox="1"/>
          <p:nvPr/>
        </p:nvSpPr>
        <p:spPr>
          <a:xfrm>
            <a:off x="625857" y="3016296"/>
            <a:ext cx="1819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[Core].[Measurement]</a:t>
            </a:r>
            <a:endParaRPr lang="en-CH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88284C-0BFA-2557-60AB-D13DFDA34DBF}"/>
              </a:ext>
            </a:extLst>
          </p:cNvPr>
          <p:cNvSpPr txBox="1"/>
          <p:nvPr/>
        </p:nvSpPr>
        <p:spPr>
          <a:xfrm>
            <a:off x="4051407" y="1829062"/>
            <a:ext cx="7457139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Ts_UTC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Ts_Day_UTC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Ts_Timezone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'DAY-3'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Time window *)  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'2022-07-23 08:26:00'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End time (UTC)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Time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Ts_UTC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E72AB9-3A5F-4372-61FC-DA6B5BC05BA7}"/>
              </a:ext>
            </a:extLst>
          </p:cNvPr>
          <p:cNvCxnSpPr>
            <a:cxnSpLocks/>
          </p:cNvCxnSpPr>
          <p:nvPr/>
        </p:nvCxnSpPr>
        <p:spPr>
          <a:xfrm flipH="1">
            <a:off x="1893810" y="2403289"/>
            <a:ext cx="6031550" cy="207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ight Brace 26">
            <a:extLst>
              <a:ext uri="{FF2B5EF4-FFF2-40B4-BE49-F238E27FC236}">
                <a16:creationId xmlns:a16="http://schemas.microsoft.com/office/drawing/2014/main" id="{1404DC2B-B3A6-494C-5804-6E35D0070B80}"/>
              </a:ext>
            </a:extLst>
          </p:cNvPr>
          <p:cNvSpPr/>
          <p:nvPr/>
        </p:nvSpPr>
        <p:spPr>
          <a:xfrm flipH="1">
            <a:off x="470363" y="3826611"/>
            <a:ext cx="260024" cy="655443"/>
          </a:xfrm>
          <a:prstGeom prst="rightBrac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CC1DEC-E9BA-BB10-9A4A-3804D9C5BECB}"/>
              </a:ext>
            </a:extLst>
          </p:cNvPr>
          <p:cNvCxnSpPr>
            <a:cxnSpLocks/>
            <a:endCxn id="27" idx="1"/>
          </p:cNvCxnSpPr>
          <p:nvPr/>
        </p:nvCxnSpPr>
        <p:spPr>
          <a:xfrm flipH="1">
            <a:off x="470363" y="2264915"/>
            <a:ext cx="7454997" cy="1889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9C8F60-4CE0-E796-1283-057E942D3B40}"/>
              </a:ext>
            </a:extLst>
          </p:cNvPr>
          <p:cNvSpPr txBox="1"/>
          <p:nvPr/>
        </p:nvSpPr>
        <p:spPr>
          <a:xfrm>
            <a:off x="4051406" y="4228580"/>
            <a:ext cx="7457140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Ts_UTC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Ts_Day_UTC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Ts_Timezone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'DAY-3'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Time window *)  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'2022-07-23 08:26:00’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End time (UTC)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'E. Europe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Time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Ts_UTC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FD9C95-B4C7-BC5A-6FF8-89DE3C59F066}"/>
              </a:ext>
            </a:extLst>
          </p:cNvPr>
          <p:cNvSpPr txBox="1"/>
          <p:nvPr/>
        </p:nvSpPr>
        <p:spPr>
          <a:xfrm>
            <a:off x="734198" y="5194656"/>
            <a:ext cx="29667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*) Supported Time Windows metrics  </a:t>
            </a:r>
          </a:p>
          <a:p>
            <a:pPr marL="43200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'SECOND'</a:t>
            </a:r>
          </a:p>
          <a:p>
            <a:pPr marL="43200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'MINUTE'</a:t>
            </a:r>
          </a:p>
          <a:p>
            <a:pPr marL="43200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'HOUR' </a:t>
            </a:r>
          </a:p>
          <a:p>
            <a:pPr marL="43200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'DAY'   </a:t>
            </a:r>
          </a:p>
          <a:p>
            <a:pPr marL="43200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'MONTH' </a:t>
            </a:r>
          </a:p>
          <a:p>
            <a:pPr marL="432000" indent="-171450">
              <a:buFont typeface="Arial" panose="020B0604020202020204" pitchFamily="34" charset="0"/>
              <a:buChar char="•"/>
            </a:pPr>
            <a:r>
              <a:rPr lang="en-GB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'YEAR'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C50A844-E83A-82EA-C482-DC6EA03C7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406" y="5464031"/>
            <a:ext cx="7457140" cy="89346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B0ED6DB0-C14E-A50A-06D3-23724AB6BB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6137" y="4032110"/>
            <a:ext cx="670824" cy="2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843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2B7D-C717-4B6F-2495-261306DB4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Hybrid Mode</a:t>
            </a:r>
            <a:endParaRPr lang="en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E4E7ACA-104A-58B8-8629-94866C1CD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7" y="1517140"/>
            <a:ext cx="5968473" cy="435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F5AC4F-AA9A-0417-886F-EFF6CFB0C5DD}"/>
              </a:ext>
            </a:extLst>
          </p:cNvPr>
          <p:cNvSpPr txBox="1"/>
          <p:nvPr/>
        </p:nvSpPr>
        <p:spPr>
          <a:xfrm>
            <a:off x="6708779" y="1836705"/>
            <a:ext cx="51798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Hybrid tables are very efficient</a:t>
            </a:r>
            <a:br>
              <a:rPr lang="en-US" sz="2400" dirty="0"/>
            </a:br>
            <a:r>
              <a:rPr lang="en-US" sz="2400" dirty="0"/>
              <a:t>if partition elimination can be used</a:t>
            </a:r>
            <a:br>
              <a:rPr lang="en-US" sz="2400" dirty="0"/>
            </a:br>
            <a:r>
              <a:rPr lang="en-US" sz="2400" dirty="0"/>
              <a:t>on the SQL Server side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The partition key in the </a:t>
            </a:r>
            <a:br>
              <a:rPr lang="en-US" sz="2400" dirty="0"/>
            </a:br>
            <a:r>
              <a:rPr lang="en-US" sz="2400" dirty="0"/>
              <a:t>[Core].[Measurement] table </a:t>
            </a:r>
            <a:br>
              <a:rPr lang="en-US" sz="2400" dirty="0"/>
            </a:br>
            <a:r>
              <a:rPr lang="en-US" sz="2400" dirty="0"/>
              <a:t>is based on an INT column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Power BI expects a column of </a:t>
            </a:r>
            <a:br>
              <a:rPr lang="en-US" sz="2400" dirty="0"/>
            </a:br>
            <a:r>
              <a:rPr lang="en-US" sz="2400" dirty="0"/>
              <a:t>the type “</a:t>
            </a:r>
            <a:r>
              <a:rPr lang="en-US" sz="2400" dirty="0" err="1"/>
              <a:t>DateTime</a:t>
            </a:r>
            <a:r>
              <a:rPr lang="en-US" sz="2400" dirty="0"/>
              <a:t>”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Conversion can be implemented</a:t>
            </a:r>
            <a:br>
              <a:rPr lang="en-US" sz="2400" dirty="0"/>
            </a:br>
            <a:r>
              <a:rPr lang="en-US" sz="2400" dirty="0"/>
              <a:t>via a simple M-Function </a:t>
            </a:r>
          </a:p>
          <a:p>
            <a:pPr marL="342900" indent="-342900">
              <a:buFontTx/>
              <a:buChar char="-"/>
            </a:pPr>
            <a:endParaRPr lang="en-US" sz="2400" dirty="0"/>
          </a:p>
          <a:p>
            <a:pPr marL="342900" indent="-342900">
              <a:buFontTx/>
              <a:buChar char="-"/>
            </a:pPr>
            <a:endParaRPr lang="en-CH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3DCF5-6527-0642-F17C-ED05EDA2A418}"/>
              </a:ext>
            </a:extLst>
          </p:cNvPr>
          <p:cNvSpPr txBox="1"/>
          <p:nvPr/>
        </p:nvSpPr>
        <p:spPr>
          <a:xfrm>
            <a:off x="849483" y="6308209"/>
            <a:ext cx="58592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3"/>
              </a:rPr>
              <a:t>Configure incremental refresh and real-time data for Power BI datasets - Power BI | Microsoft Docs</a:t>
            </a:r>
            <a:endParaRPr lang="en-CH" sz="1100" dirty="0"/>
          </a:p>
        </p:txBody>
      </p:sp>
    </p:spTree>
    <p:extLst>
      <p:ext uri="{BB962C8B-B14F-4D97-AF65-F5344CB8AC3E}">
        <p14:creationId xmlns:p14="http://schemas.microsoft.com/office/powerpoint/2010/main" val="3043997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5791-8F08-1AA0-5A80-6875687E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Hybrid Mode - 2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0AF7E-A754-A5C4-25C3-17CFF490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48" y="1495809"/>
            <a:ext cx="5708904" cy="3280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817B10-623C-330F-CBD6-B65117B9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113" y="2112159"/>
            <a:ext cx="4029104" cy="2633682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3D733A-7704-8680-3B10-0C3A6BAE2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729" y="4831363"/>
            <a:ext cx="7211880" cy="1812388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59DF5DC-B689-F246-8F7E-4414F714B2D6}"/>
              </a:ext>
            </a:extLst>
          </p:cNvPr>
          <p:cNvSpPr/>
          <p:nvPr/>
        </p:nvSpPr>
        <p:spPr>
          <a:xfrm>
            <a:off x="5082989" y="5750861"/>
            <a:ext cx="1505264" cy="3675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95E89C4-6CCA-E87D-651A-42E4872593CB}"/>
              </a:ext>
            </a:extLst>
          </p:cNvPr>
          <p:cNvSpPr/>
          <p:nvPr/>
        </p:nvSpPr>
        <p:spPr>
          <a:xfrm>
            <a:off x="6745941" y="5750860"/>
            <a:ext cx="1505264" cy="36755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0A47D7-DF2A-2730-6D60-C7F2E4935503}"/>
              </a:ext>
            </a:extLst>
          </p:cNvPr>
          <p:cNvCxnSpPr/>
          <p:nvPr/>
        </p:nvCxnSpPr>
        <p:spPr>
          <a:xfrm>
            <a:off x="5629835" y="2868706"/>
            <a:ext cx="286871" cy="3025588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6D89F1-E690-1C70-3E41-7C130BFD5204}"/>
              </a:ext>
            </a:extLst>
          </p:cNvPr>
          <p:cNvCxnSpPr>
            <a:cxnSpLocks/>
          </p:cNvCxnSpPr>
          <p:nvPr/>
        </p:nvCxnSpPr>
        <p:spPr>
          <a:xfrm flipH="1">
            <a:off x="6275296" y="2711824"/>
            <a:ext cx="627528" cy="3137647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CF0EDA-8C0B-CA08-2382-9E99069FE653}"/>
              </a:ext>
            </a:extLst>
          </p:cNvPr>
          <p:cNvCxnSpPr>
            <a:cxnSpLocks/>
          </p:cNvCxnSpPr>
          <p:nvPr/>
        </p:nvCxnSpPr>
        <p:spPr>
          <a:xfrm>
            <a:off x="7606553" y="2821372"/>
            <a:ext cx="268941" cy="3072922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94111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9AF4-EF26-0ECC-B2BE-0C22E7AD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Facts &amp;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E0B6F-FA7F-2A86-6DA0-4A1175BEB419}"/>
              </a:ext>
            </a:extLst>
          </p:cNvPr>
          <p:cNvSpPr txBox="1"/>
          <p:nvPr/>
        </p:nvSpPr>
        <p:spPr>
          <a:xfrm>
            <a:off x="720992" y="1941362"/>
            <a:ext cx="5503596" cy="241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6 Power Plants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10 Locations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        70’000 Measurement Points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40’000’000 Events per Day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6" name="Picture 4" descr="Axpo mit neuem Wasserkraftwerk im Graubünden - energate messenger Schweiz">
            <a:extLst>
              <a:ext uri="{FF2B5EF4-FFF2-40B4-BE49-F238E27FC236}">
                <a16:creationId xmlns:a16="http://schemas.microsoft.com/office/drawing/2014/main" id="{21A3EBE7-D6A8-2E91-0349-6A7052683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6" r="1183" b="-2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8" name="Picture 6" descr="Wasserkraftwerk Eglisau | Axpo">
            <a:extLst>
              <a:ext uri="{FF2B5EF4-FFF2-40B4-BE49-F238E27FC236}">
                <a16:creationId xmlns:a16="http://schemas.microsoft.com/office/drawing/2014/main" id="{FEABCD5D-D0C6-E98C-5591-A65BAD891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7" r="13642" b="-2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Strom vom Strom | Axpo">
            <a:extLst>
              <a:ext uri="{FF2B5EF4-FFF2-40B4-BE49-F238E27FC236}">
                <a16:creationId xmlns:a16="http://schemas.microsoft.com/office/drawing/2014/main" id="{567C3C3D-8C87-7331-B3CB-EB67DD57A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17218" b="-2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60" name="Picture 8" descr="Strom vom Strom | Axpo">
            <a:extLst>
              <a:ext uri="{FF2B5EF4-FFF2-40B4-BE49-F238E27FC236}">
                <a16:creationId xmlns:a16="http://schemas.microsoft.com/office/drawing/2014/main" id="{C4382F81-6EC1-BC3A-D620-2D11C9DAB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r="5" b="5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4" name="Picture 2" descr="Das erste digitale Wasserkraftwerk der Schweiz">
            <a:extLst>
              <a:ext uri="{FF2B5EF4-FFF2-40B4-BE49-F238E27FC236}">
                <a16:creationId xmlns:a16="http://schemas.microsoft.com/office/drawing/2014/main" id="{6447405C-0604-8439-579E-90D287B18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r="11808" b="-2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2904DAA-EF6F-F59E-A611-22D40D2C2558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15A9C54-D58D-7D1D-4CC1-AB0331625DED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5D4A236-2A23-B470-919B-366FBF36EA1D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309368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Graphic spid="23" grpId="0">
        <p:bldAsOne/>
      </p:bldGraphic>
      <p:bldGraphic spid="23" grpId="1">
        <p:bldAsOne/>
      </p:bldGraphic>
      <p:bldGraphic spid="24" grpId="0">
        <p:bldAsOne/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55791-8F08-1AA0-5A80-6875687E3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BI Hybrid Mode - 3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5F72E7-B0B7-2FD0-C492-E2B8A739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024" y="1621309"/>
            <a:ext cx="4319619" cy="4957799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E4C46-4101-40EB-C199-304A9102F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673" y="1647528"/>
            <a:ext cx="4986927" cy="2792916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DFD9705-F3DC-CC28-802A-1839B9779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979" y="3534155"/>
            <a:ext cx="3923909" cy="3044953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8480D0F6-BA00-EB15-52E9-6DE368C70B16}"/>
              </a:ext>
            </a:extLst>
          </p:cNvPr>
          <p:cNvSpPr/>
          <p:nvPr/>
        </p:nvSpPr>
        <p:spPr>
          <a:xfrm>
            <a:off x="3276843" y="6360461"/>
            <a:ext cx="1326533" cy="25549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92B9DAB-80B5-4243-9811-ECE8A0ABEE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5200"/>
          <a:stretch/>
        </p:blipFill>
        <p:spPr>
          <a:xfrm>
            <a:off x="5576047" y="1817718"/>
            <a:ext cx="933643" cy="942302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00C1E1-E92F-635E-5C43-9DE5D007CBA7}"/>
              </a:ext>
            </a:extLst>
          </p:cNvPr>
          <p:cNvCxnSpPr>
            <a:cxnSpLocks/>
          </p:cNvCxnSpPr>
          <p:nvPr/>
        </p:nvCxnSpPr>
        <p:spPr>
          <a:xfrm>
            <a:off x="3922059" y="1851212"/>
            <a:ext cx="1653988" cy="0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6445A4-EFA6-3F3D-682F-78B1152BC9E3}"/>
              </a:ext>
            </a:extLst>
          </p:cNvPr>
          <p:cNvCxnSpPr>
            <a:cxnSpLocks/>
          </p:cNvCxnSpPr>
          <p:nvPr/>
        </p:nvCxnSpPr>
        <p:spPr>
          <a:xfrm flipV="1">
            <a:off x="6257365" y="1851212"/>
            <a:ext cx="1281953" cy="555812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749807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2190452F-E469-EAF0-C23B-C139EEF77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715" y="1425389"/>
            <a:ext cx="7123616" cy="5356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90F924-38DB-E1DA-0EE5-9E028758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Mode - A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C7BE50-30F3-73AD-2B68-B62604A8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6" y="5797934"/>
            <a:ext cx="5144091" cy="878542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1DA26B98-9E10-1F7D-B844-A8610F18BF61}"/>
              </a:ext>
            </a:extLst>
          </p:cNvPr>
          <p:cNvSpPr/>
          <p:nvPr/>
        </p:nvSpPr>
        <p:spPr>
          <a:xfrm rot="5400000">
            <a:off x="2672274" y="3122763"/>
            <a:ext cx="206253" cy="5144091"/>
          </a:xfrm>
          <a:prstGeom prst="leftBrace">
            <a:avLst>
              <a:gd name="adj1" fmla="val 8333"/>
              <a:gd name="adj2" fmla="val 5694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FA91F41-542C-30EB-FB6D-EC9EE652A149}"/>
              </a:ext>
            </a:extLst>
          </p:cNvPr>
          <p:cNvSpPr/>
          <p:nvPr/>
        </p:nvSpPr>
        <p:spPr>
          <a:xfrm>
            <a:off x="203356" y="2951657"/>
            <a:ext cx="1577737" cy="1325563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CH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5DE469A-B234-D202-82B8-B793A69106F9}"/>
              </a:ext>
            </a:extLst>
          </p:cNvPr>
          <p:cNvCxnSpPr>
            <a:cxnSpLocks/>
          </p:cNvCxnSpPr>
          <p:nvPr/>
        </p:nvCxnSpPr>
        <p:spPr>
          <a:xfrm>
            <a:off x="2420472" y="4858247"/>
            <a:ext cx="0" cy="668496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612076A-DFD2-CB4F-3A82-7F429A5D1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566" y="3762394"/>
            <a:ext cx="2556665" cy="197490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B94639-CF4D-A0D8-E8D5-36E92658253C}"/>
              </a:ext>
            </a:extLst>
          </p:cNvPr>
          <p:cNvCxnSpPr>
            <a:cxnSpLocks/>
          </p:cNvCxnSpPr>
          <p:nvPr/>
        </p:nvCxnSpPr>
        <p:spPr>
          <a:xfrm flipH="1" flipV="1">
            <a:off x="2834640" y="2333708"/>
            <a:ext cx="743447" cy="1428686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899C1A46-0F43-3E44-A451-A50BD6AA7693}"/>
              </a:ext>
            </a:extLst>
          </p:cNvPr>
          <p:cNvSpPr/>
          <p:nvPr/>
        </p:nvSpPr>
        <p:spPr>
          <a:xfrm>
            <a:off x="3225566" y="5600645"/>
            <a:ext cx="750281" cy="14562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446D48-8BD2-52DC-C5E2-8545EE1CCE18}"/>
              </a:ext>
            </a:extLst>
          </p:cNvPr>
          <p:cNvSpPr txBox="1"/>
          <p:nvPr/>
        </p:nvSpPr>
        <p:spPr>
          <a:xfrm>
            <a:off x="204104" y="3318164"/>
            <a:ext cx="135646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Main “time” filter</a:t>
            </a:r>
            <a:b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</a:t>
            </a:r>
          </a:p>
          <a:p>
            <a:pPr algn="ctr"/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Partition elimination</a:t>
            </a:r>
            <a:endParaRPr lang="en-CH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1D002E5-DF3C-E704-4BB1-4A6C22CAF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211" y="562054"/>
            <a:ext cx="4930588" cy="1966468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021E13F-5993-AEE6-6BC3-DD6E3405384D}"/>
              </a:ext>
            </a:extLst>
          </p:cNvPr>
          <p:cNvCxnSpPr>
            <a:cxnSpLocks/>
          </p:cNvCxnSpPr>
          <p:nvPr/>
        </p:nvCxnSpPr>
        <p:spPr>
          <a:xfrm>
            <a:off x="4208929" y="2402544"/>
            <a:ext cx="4769224" cy="0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3266F34-E156-0D4E-7D3D-5F0D2FFC23D6}"/>
              </a:ext>
            </a:extLst>
          </p:cNvPr>
          <p:cNvSpPr/>
          <p:nvPr/>
        </p:nvSpPr>
        <p:spPr>
          <a:xfrm>
            <a:off x="3913094" y="2362204"/>
            <a:ext cx="295835" cy="8068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A0A0681-D26C-5E9B-B232-02C81B5DC666}"/>
              </a:ext>
            </a:extLst>
          </p:cNvPr>
          <p:cNvSpPr/>
          <p:nvPr/>
        </p:nvSpPr>
        <p:spPr>
          <a:xfrm>
            <a:off x="3944470" y="2853078"/>
            <a:ext cx="336177" cy="10277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428D500-96F8-4D91-0DD5-3093A0DEFF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2467" y="3688416"/>
            <a:ext cx="3700025" cy="812201"/>
          </a:xfrm>
          <a:prstGeom prst="rect">
            <a:avLst/>
          </a:prstGeom>
          <a:ln w="3175">
            <a:solidFill>
              <a:schemeClr val="accent1"/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F2B5E97-A99E-8755-0641-397FFAC3D61C}"/>
              </a:ext>
            </a:extLst>
          </p:cNvPr>
          <p:cNvSpPr/>
          <p:nvPr/>
        </p:nvSpPr>
        <p:spPr>
          <a:xfrm>
            <a:off x="7458638" y="6158928"/>
            <a:ext cx="654423" cy="39875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9B2723-BA14-89FA-03AF-E0C2D26ED3F1}"/>
              </a:ext>
            </a:extLst>
          </p:cNvPr>
          <p:cNvSpPr/>
          <p:nvPr/>
        </p:nvSpPr>
        <p:spPr>
          <a:xfrm>
            <a:off x="8216154" y="3571403"/>
            <a:ext cx="2667002" cy="355889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135617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E3650FD-88A2-A8A2-6EE0-BBE79F69D664}"/>
              </a:ext>
            </a:extLst>
          </p:cNvPr>
          <p:cNvSpPr/>
          <p:nvPr/>
        </p:nvSpPr>
        <p:spPr>
          <a:xfrm>
            <a:off x="918904" y="1806278"/>
            <a:ext cx="7842218" cy="4274707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6CEA38-2498-A5C5-8A04-F89B551E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Mode - B</a:t>
            </a:r>
            <a:endParaRPr lang="en-CH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EEB2E43-6432-E0DD-00E1-83BC1E3D5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013" y="3698475"/>
            <a:ext cx="2395548" cy="16212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1B9050-104C-C66A-EEE0-1B88CEB9883B}"/>
              </a:ext>
            </a:extLst>
          </p:cNvPr>
          <p:cNvSpPr txBox="1"/>
          <p:nvPr/>
        </p:nvSpPr>
        <p:spPr>
          <a:xfrm>
            <a:off x="1373849" y="3302471"/>
            <a:ext cx="2044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[Core].[Measurement]</a:t>
            </a:r>
            <a:endParaRPr lang="en-CH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686222-D761-4B28-FD6D-3A30D645EC7D}"/>
              </a:ext>
            </a:extLst>
          </p:cNvPr>
          <p:cNvSpPr txBox="1"/>
          <p:nvPr/>
        </p:nvSpPr>
        <p:spPr>
          <a:xfrm>
            <a:off x="3873354" y="3302471"/>
            <a:ext cx="467155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[Mart].[</a:t>
            </a:r>
            <a:r>
              <a:rPr lang="en-CH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DeltaTime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EndDateTime_UTC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TargetTimeZone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45D3E6-BE0E-B972-9EDD-54A387F2AB4D}"/>
              </a:ext>
            </a:extLst>
          </p:cNvPr>
          <p:cNvSpPr txBox="1"/>
          <p:nvPr/>
        </p:nvSpPr>
        <p:spPr>
          <a:xfrm>
            <a:off x="1985572" y="2297894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en-CH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7317C-F764-1527-BD14-275D062F3A9B}"/>
              </a:ext>
            </a:extLst>
          </p:cNvPr>
          <p:cNvSpPr txBox="1"/>
          <p:nvPr/>
        </p:nvSpPr>
        <p:spPr>
          <a:xfrm>
            <a:off x="4561356" y="2297894"/>
            <a:ext cx="21371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Table Valued Function</a:t>
            </a:r>
            <a:endParaRPr lang="en-CH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C3291F8-E39B-02A6-D790-67DD2C364845}"/>
              </a:ext>
            </a:extLst>
          </p:cNvPr>
          <p:cNvCxnSpPr>
            <a:cxnSpLocks/>
          </p:cNvCxnSpPr>
          <p:nvPr/>
        </p:nvCxnSpPr>
        <p:spPr>
          <a:xfrm>
            <a:off x="3729669" y="2337801"/>
            <a:ext cx="11006" cy="3743184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10A0DB-1708-123C-1D1A-07C2A20C629E}"/>
              </a:ext>
            </a:extLst>
          </p:cNvPr>
          <p:cNvCxnSpPr>
            <a:cxnSpLocks/>
          </p:cNvCxnSpPr>
          <p:nvPr/>
        </p:nvCxnSpPr>
        <p:spPr>
          <a:xfrm flipH="1">
            <a:off x="2891846" y="3995433"/>
            <a:ext cx="1193675" cy="918904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C48C9B-41EB-A347-AE46-ED7A7FE98060}"/>
              </a:ext>
            </a:extLst>
          </p:cNvPr>
          <p:cNvCxnSpPr>
            <a:cxnSpLocks/>
          </p:cNvCxnSpPr>
          <p:nvPr/>
        </p:nvCxnSpPr>
        <p:spPr>
          <a:xfrm flipV="1">
            <a:off x="1850575" y="4117052"/>
            <a:ext cx="0" cy="797285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BA3CFE-EEB0-EC90-5BEF-CA47DEF57016}"/>
              </a:ext>
            </a:extLst>
          </p:cNvPr>
          <p:cNvCxnSpPr>
            <a:cxnSpLocks/>
          </p:cNvCxnSpPr>
          <p:nvPr/>
        </p:nvCxnSpPr>
        <p:spPr>
          <a:xfrm flipH="1">
            <a:off x="1914384" y="3824264"/>
            <a:ext cx="2171137" cy="675665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527A7B5-9B17-080A-E453-341F9EDEBCDE}"/>
              </a:ext>
            </a:extLst>
          </p:cNvPr>
          <p:cNvGrpSpPr/>
          <p:nvPr/>
        </p:nvGrpSpPr>
        <p:grpSpPr>
          <a:xfrm>
            <a:off x="10208803" y="2451794"/>
            <a:ext cx="1370442" cy="2493362"/>
            <a:chOff x="5394153" y="3485502"/>
            <a:chExt cx="1830994" cy="2707480"/>
          </a:xfrm>
        </p:grpSpPr>
        <p:pic>
          <p:nvPicPr>
            <p:cNvPr id="38" name="Picture 4" descr="Data-Driven Decisions with Power BI | Coursera">
              <a:extLst>
                <a:ext uri="{FF2B5EF4-FFF2-40B4-BE49-F238E27FC236}">
                  <a16:creationId xmlns:a16="http://schemas.microsoft.com/office/drawing/2014/main" id="{806BCD11-0BDF-871D-F924-916D0C439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4153" y="3485502"/>
              <a:ext cx="1655568" cy="16555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Change Impact Analysis for Power BI">
              <a:extLst>
                <a:ext uri="{FF2B5EF4-FFF2-40B4-BE49-F238E27FC236}">
                  <a16:creationId xmlns:a16="http://schemas.microsoft.com/office/drawing/2014/main" id="{B1B02F45-AC83-F04A-BBCD-F8F473E921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353" y="4759188"/>
              <a:ext cx="1433794" cy="1433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E45DF986-57B7-FF07-03CD-87008C6FB8C7}"/>
              </a:ext>
            </a:extLst>
          </p:cNvPr>
          <p:cNvSpPr/>
          <p:nvPr/>
        </p:nvSpPr>
        <p:spPr>
          <a:xfrm>
            <a:off x="8355334" y="3162847"/>
            <a:ext cx="1971334" cy="1256001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SQL Server Function </a:t>
            </a:r>
            <a:b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b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PBI Dynamic M Parameter</a:t>
            </a:r>
            <a:endParaRPr lang="en-CH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E9ECF8F-8014-4CFB-78A5-5408E3DF31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85" t="1205"/>
          <a:stretch/>
        </p:blipFill>
        <p:spPr>
          <a:xfrm>
            <a:off x="3859425" y="5025911"/>
            <a:ext cx="1008351" cy="16940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6ED741E-0CBB-451F-8258-5CC7A673B1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0951" y="4889257"/>
            <a:ext cx="1052444" cy="169400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D5E002B-88C6-6474-575A-BCB779FBC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90586" y="4844146"/>
            <a:ext cx="1173574" cy="16924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35CB29-4C6A-96A6-1A7F-3E8E60F512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5299" y="5025911"/>
            <a:ext cx="1163395" cy="153991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B863F14-BC3C-74A2-73FE-99DF919F765C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5698937" y="4071086"/>
            <a:ext cx="2408236" cy="818171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6" name="Left Brace 55">
            <a:extLst>
              <a:ext uri="{FF2B5EF4-FFF2-40B4-BE49-F238E27FC236}">
                <a16:creationId xmlns:a16="http://schemas.microsoft.com/office/drawing/2014/main" id="{63D3B720-41FA-D240-B0F7-FC9858AEE337}"/>
              </a:ext>
            </a:extLst>
          </p:cNvPr>
          <p:cNvSpPr/>
          <p:nvPr/>
        </p:nvSpPr>
        <p:spPr>
          <a:xfrm rot="5400000">
            <a:off x="5130168" y="3299590"/>
            <a:ext cx="397782" cy="2939269"/>
          </a:xfrm>
          <a:prstGeom prst="leftBrace">
            <a:avLst>
              <a:gd name="adj1" fmla="val 8333"/>
              <a:gd name="adj2" fmla="val 50306"/>
            </a:avLst>
          </a:prstGeom>
          <a:ln w="95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299512A-3165-663B-899A-736CD04C7A11}"/>
              </a:ext>
            </a:extLst>
          </p:cNvPr>
          <p:cNvCxnSpPr>
            <a:cxnSpLocks/>
            <a:stCxn id="56" idx="1"/>
          </p:cNvCxnSpPr>
          <p:nvPr/>
        </p:nvCxnSpPr>
        <p:spPr>
          <a:xfrm flipH="1" flipV="1">
            <a:off x="5044988" y="3869295"/>
            <a:ext cx="275077" cy="701039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1370372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0C159DFF-A219-AE9C-0480-D629159EA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306" y="3485767"/>
            <a:ext cx="1223971" cy="523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89499A-59DB-317D-9EA3-390108CA8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Query Mode – B (2)</a:t>
            </a:r>
            <a:endParaRPr lang="en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9A606C-ABB0-50E7-A1D4-CD47FCC3D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123" y="1855420"/>
            <a:ext cx="7462892" cy="12096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0B8F52-8E07-D6E8-DCC9-B438F54A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77" y="1905712"/>
            <a:ext cx="2726900" cy="150934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603298-991F-41D9-7383-FB3DA3BFB4BB}"/>
              </a:ext>
            </a:extLst>
          </p:cNvPr>
          <p:cNvCxnSpPr>
            <a:cxnSpLocks/>
          </p:cNvCxnSpPr>
          <p:nvPr/>
        </p:nvCxnSpPr>
        <p:spPr>
          <a:xfrm flipH="1" flipV="1">
            <a:off x="3035988" y="2490600"/>
            <a:ext cx="936922" cy="229726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509EE61-796B-7A61-A251-6CB14E4B6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0071" y="3485767"/>
            <a:ext cx="1919302" cy="51911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6F85B56-5A69-89B0-32A0-AF90D675BA4E}"/>
              </a:ext>
            </a:extLst>
          </p:cNvPr>
          <p:cNvCxnSpPr>
            <a:cxnSpLocks/>
          </p:cNvCxnSpPr>
          <p:nvPr/>
        </p:nvCxnSpPr>
        <p:spPr>
          <a:xfrm flipV="1">
            <a:off x="8019853" y="2787892"/>
            <a:ext cx="912439" cy="792778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7010F3-AC45-A830-753A-472861154A6B}"/>
              </a:ext>
            </a:extLst>
          </p:cNvPr>
          <p:cNvCxnSpPr>
            <a:cxnSpLocks/>
          </p:cNvCxnSpPr>
          <p:nvPr/>
        </p:nvCxnSpPr>
        <p:spPr>
          <a:xfrm flipV="1">
            <a:off x="8672286" y="2787892"/>
            <a:ext cx="791529" cy="957433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95A0525-6686-EDFE-BB0E-F9608296553C}"/>
              </a:ext>
            </a:extLst>
          </p:cNvPr>
          <p:cNvCxnSpPr>
            <a:cxnSpLocks/>
          </p:cNvCxnSpPr>
          <p:nvPr/>
        </p:nvCxnSpPr>
        <p:spPr>
          <a:xfrm flipV="1">
            <a:off x="8849373" y="2787892"/>
            <a:ext cx="1335151" cy="1138335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1AC59F7-63FD-DA03-97C3-55D344EE4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541" y="1337760"/>
            <a:ext cx="608598" cy="8590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381303-98AC-6EAE-4DE5-6143A2036E89}"/>
              </a:ext>
            </a:extLst>
          </p:cNvPr>
          <p:cNvCxnSpPr>
            <a:cxnSpLocks/>
          </p:cNvCxnSpPr>
          <p:nvPr/>
        </p:nvCxnSpPr>
        <p:spPr>
          <a:xfrm>
            <a:off x="3434585" y="1675242"/>
            <a:ext cx="0" cy="4501970"/>
          </a:xfrm>
          <a:prstGeom prst="line">
            <a:avLst/>
          </a:prstGeom>
          <a:ln w="9525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DBC98F-F4EA-E11B-317D-2D12179A78A9}"/>
              </a:ext>
            </a:extLst>
          </p:cNvPr>
          <p:cNvCxnSpPr>
            <a:cxnSpLocks/>
          </p:cNvCxnSpPr>
          <p:nvPr/>
        </p:nvCxnSpPr>
        <p:spPr>
          <a:xfrm>
            <a:off x="6229808" y="3580670"/>
            <a:ext cx="616597" cy="0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432DA40-2FAE-D29D-9472-5B98C4FEB909}"/>
              </a:ext>
            </a:extLst>
          </p:cNvPr>
          <p:cNvCxnSpPr>
            <a:cxnSpLocks/>
          </p:cNvCxnSpPr>
          <p:nvPr/>
        </p:nvCxnSpPr>
        <p:spPr>
          <a:xfrm>
            <a:off x="6229808" y="3749210"/>
            <a:ext cx="616597" cy="0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5C122D1-37A4-63DA-234C-92AFF9976732}"/>
              </a:ext>
            </a:extLst>
          </p:cNvPr>
          <p:cNvCxnSpPr>
            <a:cxnSpLocks/>
          </p:cNvCxnSpPr>
          <p:nvPr/>
        </p:nvCxnSpPr>
        <p:spPr>
          <a:xfrm>
            <a:off x="6229808" y="3917750"/>
            <a:ext cx="616597" cy="0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34E71C6-1B93-815A-3617-0A94AE83CEB3}"/>
              </a:ext>
            </a:extLst>
          </p:cNvPr>
          <p:cNvSpPr txBox="1"/>
          <p:nvPr/>
        </p:nvSpPr>
        <p:spPr>
          <a:xfrm>
            <a:off x="6846405" y="3229324"/>
            <a:ext cx="7360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Parameter</a:t>
            </a:r>
            <a:endParaRPr lang="en-CH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EEA4A16-5161-5352-EF63-2C91C521590B}"/>
              </a:ext>
            </a:extLst>
          </p:cNvPr>
          <p:cNvSpPr txBox="1"/>
          <p:nvPr/>
        </p:nvSpPr>
        <p:spPr>
          <a:xfrm>
            <a:off x="5021359" y="3229323"/>
            <a:ext cx="468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Table</a:t>
            </a:r>
            <a:endParaRPr lang="en-CH" sz="1000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20F6207-DCD4-906A-0378-1D1F7DE6E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4586" y="4501100"/>
            <a:ext cx="1833546" cy="178944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9320B5E-7803-CE8A-8F46-C4732E9F7FD9}"/>
              </a:ext>
            </a:extLst>
          </p:cNvPr>
          <p:cNvGrpSpPr/>
          <p:nvPr/>
        </p:nvGrpSpPr>
        <p:grpSpPr>
          <a:xfrm>
            <a:off x="6389943" y="4298764"/>
            <a:ext cx="1720298" cy="2194111"/>
            <a:chOff x="9507817" y="3787777"/>
            <a:chExt cx="1971689" cy="2578610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B8B70BA-610F-35B0-6301-AE378AC224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72271"/>
            <a:stretch/>
          </p:blipFill>
          <p:spPr>
            <a:xfrm>
              <a:off x="9507817" y="3787777"/>
              <a:ext cx="1971689" cy="120968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ACC234C-809D-D907-7513-318FCBE86C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68467"/>
            <a:stretch/>
          </p:blipFill>
          <p:spPr>
            <a:xfrm>
              <a:off x="9507817" y="4990783"/>
              <a:ext cx="1971689" cy="1375604"/>
            </a:xfrm>
            <a:prstGeom prst="rect">
              <a:avLst/>
            </a:prstGeom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E0AB9250-29BC-E2AF-CFCD-767CEE9594D3}"/>
              </a:ext>
            </a:extLst>
          </p:cNvPr>
          <p:cNvCxnSpPr>
            <a:cxnSpLocks/>
          </p:cNvCxnSpPr>
          <p:nvPr/>
        </p:nvCxnSpPr>
        <p:spPr>
          <a:xfrm flipH="1">
            <a:off x="4738664" y="3623869"/>
            <a:ext cx="356642" cy="1821773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054D3D9-79ED-E4FA-EE64-2B641D388210}"/>
              </a:ext>
            </a:extLst>
          </p:cNvPr>
          <p:cNvCxnSpPr>
            <a:cxnSpLocks/>
          </p:cNvCxnSpPr>
          <p:nvPr/>
        </p:nvCxnSpPr>
        <p:spPr>
          <a:xfrm flipV="1">
            <a:off x="5729384" y="4417681"/>
            <a:ext cx="720965" cy="1291403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C56019A-1E7D-B2C8-F6CD-3B0468119F79}"/>
              </a:ext>
            </a:extLst>
          </p:cNvPr>
          <p:cNvCxnSpPr>
            <a:cxnSpLocks/>
          </p:cNvCxnSpPr>
          <p:nvPr/>
        </p:nvCxnSpPr>
        <p:spPr>
          <a:xfrm flipH="1" flipV="1">
            <a:off x="7366962" y="3675266"/>
            <a:ext cx="25084" cy="1932402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97134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97" y="-3802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Direct Query Mode – B (3)</a:t>
            </a:r>
            <a:endParaRPr lang="en-CH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877203" y="594869"/>
            <a:ext cx="10652188" cy="61863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 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EndDateTime_UTC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TargetTimeZone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                                                                                               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@TargetTimeZone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@TargetTimeZone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@TargetTimeZone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@EndDateTime_UTC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@TargetTimeZone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GRTW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GRTW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Ts_DayStartDate_UTC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GRTW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Ts_DayEndDate_UTC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GRTW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StartDateTime_UTC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 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GRTW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EndDateTime_UTC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Ts_UTC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Ts_Day_UTC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Ts_Time_UTC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9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,LEFT(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Ts_Hour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SUBSTRING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Ts_Minute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SUBSTRING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Ts_Second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SUBSTRING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Ts_Millisecond</a:t>
            </a:r>
            <a:r>
              <a:rPr lang="en-US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9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TargetTimeZone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Ts_Timezone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9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9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</a:t>
            </a:r>
            <a:r>
              <a:rPr lang="de-CH" sz="9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9545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Monitor activity/reset the database</a:t>
            </a:r>
          </a:p>
          <a:p>
            <a:r>
              <a:rPr lang="en-US" dirty="0"/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13579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EE18-2ECD-49A1-BB33-92AA021D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</a:t>
            </a:r>
            <a:r>
              <a:rPr lang="en-US" dirty="0" err="1"/>
              <a:t>Activites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CD6D-59E9-437A-9794-31A8C67B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407"/>
            <a:ext cx="10515600" cy="4351338"/>
          </a:xfrm>
        </p:spPr>
        <p:txBody>
          <a:bodyPr/>
          <a:lstStyle/>
          <a:p>
            <a:r>
              <a:rPr lang="en-US" dirty="0"/>
              <a:t>Important operations are logged in the two tables:</a:t>
            </a: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Combined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in View 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LogInfo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A1E1E-38A4-41BE-8A7A-17DF7A7D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9" y="3711951"/>
            <a:ext cx="10320413" cy="40005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6B389-0F1F-4179-A89A-FA2C8EB8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99" y="4888828"/>
            <a:ext cx="6609032" cy="8777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CACE65-BF0A-4E92-99E9-0AAAA1B5CB62}"/>
              </a:ext>
            </a:extLst>
          </p:cNvPr>
          <p:cNvSpPr txBox="1"/>
          <p:nvPr/>
        </p:nvSpPr>
        <p:spPr>
          <a:xfrm>
            <a:off x="993198" y="3284190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A15ED-694D-4658-A487-1F818B57E6B2}"/>
              </a:ext>
            </a:extLst>
          </p:cNvPr>
          <p:cNvSpPr txBox="1"/>
          <p:nvPr/>
        </p:nvSpPr>
        <p:spPr>
          <a:xfrm>
            <a:off x="993197" y="4500881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615E30-9564-468B-B0EC-F20F78353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321" y="5447515"/>
            <a:ext cx="6985210" cy="107555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41709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C2E1-562A-45D4-857F-321DDCA5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F97F-8B52-49D9-81A4-7E22692D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697" y="1825625"/>
            <a:ext cx="10788279" cy="44562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Data from the following tables 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MeasurementTransfer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OptimizerInfo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procedure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[Partition].[</a:t>
            </a:r>
            <a:r>
              <a:rPr lang="de-CH" sz="1700" b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EmptyAllDataTablesYesImConfidentToDo</a:t>
            </a:r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The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two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sequences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will also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LogSequence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3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Restart Stream Analytics after a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update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cached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data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80614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7456"/>
            <a:ext cx="10515600" cy="1325563"/>
          </a:xfrm>
        </p:spPr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4" name="Callout: Bent Line 33">
            <a:extLst>
              <a:ext uri="{FF2B5EF4-FFF2-40B4-BE49-F238E27FC236}">
                <a16:creationId xmlns:a16="http://schemas.microsoft.com/office/drawing/2014/main" id="{99C7B0F3-B069-48DE-A6D9-4A5AE9976D2E}"/>
              </a:ext>
            </a:extLst>
          </p:cNvPr>
          <p:cNvSpPr/>
          <p:nvPr/>
        </p:nvSpPr>
        <p:spPr>
          <a:xfrm>
            <a:off x="8813642" y="630882"/>
            <a:ext cx="2391071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531"/>
              <a:gd name="adj6" fmla="val -718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Trigger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“API – View Layer”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84562D0-591D-450D-899B-029C3CE9675D}"/>
              </a:ext>
            </a:extLst>
          </p:cNvPr>
          <p:cNvSpPr/>
          <p:nvPr/>
        </p:nvSpPr>
        <p:spPr>
          <a:xfrm>
            <a:off x="9613506" y="1539262"/>
            <a:ext cx="2391071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804"/>
              <a:gd name="adj6" fmla="val -3027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Declarative Row Level Security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8" name="Callout: Bent Line 37">
            <a:extLst>
              <a:ext uri="{FF2B5EF4-FFF2-40B4-BE49-F238E27FC236}">
                <a16:creationId xmlns:a16="http://schemas.microsoft.com/office/drawing/2014/main" id="{40D88112-215E-46CC-A716-4EAAF67213B9}"/>
              </a:ext>
            </a:extLst>
          </p:cNvPr>
          <p:cNvSpPr/>
          <p:nvPr/>
        </p:nvSpPr>
        <p:spPr>
          <a:xfrm>
            <a:off x="9613505" y="5626975"/>
            <a:ext cx="2391071" cy="52322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808"/>
              <a:gd name="adj6" fmla="val -3136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Temporal Tables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lines of T-SQL code</a:t>
            </a: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812AC35C-5134-4B33-BC40-C6E96DDF1604}"/>
              </a:ext>
            </a:extLst>
          </p:cNvPr>
          <p:cNvSpPr/>
          <p:nvPr/>
        </p:nvSpPr>
        <p:spPr>
          <a:xfrm>
            <a:off x="5933769" y="5987986"/>
            <a:ext cx="2547259" cy="7400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129"/>
              <a:gd name="adj6" fmla="val -3030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Data in 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5 lines of SQL code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mal-formed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B2F3190A-4220-473A-B887-D18977D47A1A}"/>
              </a:ext>
            </a:extLst>
          </p:cNvPr>
          <p:cNvSpPr/>
          <p:nvPr/>
        </p:nvSpPr>
        <p:spPr>
          <a:xfrm>
            <a:off x="3579346" y="1395935"/>
            <a:ext cx="1801729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719"/>
              <a:gd name="adj6" fmla="val -4036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SQL code</a:t>
            </a:r>
          </a:p>
        </p:txBody>
      </p:sp>
    </p:spTree>
    <p:extLst>
      <p:ext uri="{BB962C8B-B14F-4D97-AF65-F5344CB8AC3E}">
        <p14:creationId xmlns:p14="http://schemas.microsoft.com/office/powerpoint/2010/main" val="20699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40" grpId="0" animBg="1"/>
      <p:bldP spid="2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Queries/Power BI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>
                <a:highlight>
                  <a:srgbClr val="FFFF00"/>
                </a:highlight>
              </a:rPr>
              <a:t>Database Tiers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01565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C892-B8AA-4AF4-9F6B-2E75D4D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Azure Stream Analytics</a:t>
            </a:r>
            <a:endParaRPr lang="en-CH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7A7C-1A50-475E-B181-33E104831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1759" cy="2299426"/>
          </a:xfrm>
        </p:spPr>
        <p:txBody>
          <a:bodyPr>
            <a:normAutofit/>
          </a:bodyPr>
          <a:lstStyle/>
          <a:p>
            <a:r>
              <a:rPr lang="en-US" sz="18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is a real-time analytics and complex event-processing engine that is designed to analyze and process high volumes of fast streaming data from multiple sources simultaneously. </a:t>
            </a: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         </a:t>
            </a:r>
            <a:r>
              <a:rPr lang="en-US" sz="1200">
                <a:hlinkClick r:id="rId2"/>
              </a:rPr>
              <a:t>Azure Stream Analytics | Microsoft Azure</a:t>
            </a:r>
            <a:endParaRPr lang="en-CH" sz="1800"/>
          </a:p>
        </p:txBody>
      </p:sp>
      <p:pic>
        <p:nvPicPr>
          <p:cNvPr id="1026" name="Picture 2" descr="Stream Analytics intro pipeline">
            <a:extLst>
              <a:ext uri="{FF2B5EF4-FFF2-40B4-BE49-F238E27FC236}">
                <a16:creationId xmlns:a16="http://schemas.microsoft.com/office/drawing/2014/main" id="{9B3228D6-6DAE-4E56-BF1F-0954A400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03" y="2975338"/>
            <a:ext cx="8270605" cy="34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172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B1909B-FE2F-4CE8-8C04-B65275B7E2D6}"/>
              </a:ext>
            </a:extLst>
          </p:cNvPr>
          <p:cNvCxnSpPr>
            <a:cxnSpLocks/>
          </p:cNvCxnSpPr>
          <p:nvPr/>
        </p:nvCxnSpPr>
        <p:spPr>
          <a:xfrm>
            <a:off x="202019" y="5709684"/>
            <a:ext cx="1100469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47CC99-AB41-47C2-9306-49B851545C9D}"/>
              </a:ext>
            </a:extLst>
          </p:cNvPr>
          <p:cNvCxnSpPr>
            <a:cxnSpLocks/>
          </p:cNvCxnSpPr>
          <p:nvPr/>
        </p:nvCxnSpPr>
        <p:spPr>
          <a:xfrm flipV="1">
            <a:off x="1754549" y="1350334"/>
            <a:ext cx="0" cy="4359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9E580-4F86-404D-9F6C-B246E69B08A3}"/>
              </a:ext>
            </a:extLst>
          </p:cNvPr>
          <p:cNvSpPr txBox="1"/>
          <p:nvPr/>
        </p:nvSpPr>
        <p:spPr>
          <a:xfrm rot="16200000">
            <a:off x="-12672" y="1752335"/>
            <a:ext cx="1111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A10A6-4297-4EF2-95BF-CBCB43E797DF}"/>
              </a:ext>
            </a:extLst>
          </p:cNvPr>
          <p:cNvSpPr txBox="1"/>
          <p:nvPr/>
        </p:nvSpPr>
        <p:spPr>
          <a:xfrm rot="16200000">
            <a:off x="-12671" y="4040372"/>
            <a:ext cx="111177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95FBC-CAC6-4EE8-928F-8C6D6DFB8ACB}"/>
              </a:ext>
            </a:extLst>
          </p:cNvPr>
          <p:cNvSpPr txBox="1"/>
          <p:nvPr/>
        </p:nvSpPr>
        <p:spPr>
          <a:xfrm>
            <a:off x="2948763" y="5979042"/>
            <a:ext cx="12595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GB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 few TB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2B87C-81CE-42A2-BFDC-CCD58E22AE6A}"/>
              </a:ext>
            </a:extLst>
          </p:cNvPr>
          <p:cNvSpPr txBox="1"/>
          <p:nvPr/>
        </p:nvSpPr>
        <p:spPr>
          <a:xfrm>
            <a:off x="10065489" y="5979041"/>
            <a:ext cx="12836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TB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some PB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953DA-64DF-4718-B6E9-D7DAB209DD06}"/>
              </a:ext>
            </a:extLst>
          </p:cNvPr>
          <p:cNvSpPr txBox="1"/>
          <p:nvPr/>
        </p:nvSpPr>
        <p:spPr>
          <a:xfrm rot="16200000">
            <a:off x="1155556" y="4997012"/>
            <a:ext cx="4937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C4558-20A2-4016-B8D3-D1D85C5DEEEB}"/>
              </a:ext>
            </a:extLst>
          </p:cNvPr>
          <p:cNvSpPr txBox="1"/>
          <p:nvPr/>
        </p:nvSpPr>
        <p:spPr>
          <a:xfrm rot="16200000">
            <a:off x="533932" y="3318273"/>
            <a:ext cx="160621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Key-Value,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Documents, 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3924AC-50CF-4F3E-988F-22E909B2F317}"/>
              </a:ext>
            </a:extLst>
          </p:cNvPr>
          <p:cNvCxnSpPr/>
          <p:nvPr/>
        </p:nvCxnSpPr>
        <p:spPr>
          <a:xfrm>
            <a:off x="202019" y="2785731"/>
            <a:ext cx="11147091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3203D-E4F6-4D70-8714-75CB54EC74BF}"/>
              </a:ext>
            </a:extLst>
          </p:cNvPr>
          <p:cNvCxnSpPr>
            <a:cxnSpLocks/>
          </p:cNvCxnSpPr>
          <p:nvPr/>
        </p:nvCxnSpPr>
        <p:spPr>
          <a:xfrm>
            <a:off x="1236370" y="4447949"/>
            <a:ext cx="9895918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A3934F-C1E5-4282-8D19-C5ED44AB3301}"/>
              </a:ext>
            </a:extLst>
          </p:cNvPr>
          <p:cNvGrpSpPr/>
          <p:nvPr/>
        </p:nvGrpSpPr>
        <p:grpSpPr>
          <a:xfrm>
            <a:off x="4688610" y="1740639"/>
            <a:ext cx="462710" cy="456399"/>
            <a:chOff x="1244746" y="1734245"/>
            <a:chExt cx="648280" cy="497011"/>
          </a:xfrm>
        </p:grpSpPr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81AAA64A-03AA-4D65-8CEE-944D5C41B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BB9CE1-4F48-4267-9C03-8D9BBE716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1546615-0C80-4106-854F-849CD46A152A}"/>
              </a:ext>
            </a:extLst>
          </p:cNvPr>
          <p:cNvSpPr/>
          <p:nvPr/>
        </p:nvSpPr>
        <p:spPr>
          <a:xfrm>
            <a:off x="1751618" y="2276820"/>
            <a:ext cx="6270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MySQL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252722-9484-4692-BB2B-54DF6BDE04F0}"/>
              </a:ext>
            </a:extLst>
          </p:cNvPr>
          <p:cNvSpPr/>
          <p:nvPr/>
        </p:nvSpPr>
        <p:spPr>
          <a:xfrm>
            <a:off x="2395719" y="2276820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PostgreSQL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F9471C-5EA9-442E-BED3-C11C8146456C}"/>
              </a:ext>
            </a:extLst>
          </p:cNvPr>
          <p:cNvSpPr/>
          <p:nvPr/>
        </p:nvSpPr>
        <p:spPr>
          <a:xfrm>
            <a:off x="3313721" y="2276820"/>
            <a:ext cx="718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MariaDB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1E4877-18C1-4003-BCFE-DC97F2DB47E0}"/>
              </a:ext>
            </a:extLst>
          </p:cNvPr>
          <p:cNvGrpSpPr/>
          <p:nvPr/>
        </p:nvGrpSpPr>
        <p:grpSpPr>
          <a:xfrm>
            <a:off x="1952791" y="1740639"/>
            <a:ext cx="301572" cy="396193"/>
            <a:chOff x="1963648" y="1894714"/>
            <a:chExt cx="301572" cy="396193"/>
          </a:xfrm>
        </p:grpSpPr>
        <p:sp>
          <p:nvSpPr>
            <p:cNvPr id="21" name="Cylinder 513">
              <a:extLst>
                <a:ext uri="{FF2B5EF4-FFF2-40B4-BE49-F238E27FC236}">
                  <a16:creationId xmlns:a16="http://schemas.microsoft.com/office/drawing/2014/main" id="{90B94EF2-C976-41C8-B9FE-560824C0511A}"/>
                </a:ext>
              </a:extLst>
            </p:cNvPr>
            <p:cNvSpPr/>
            <p:nvPr/>
          </p:nvSpPr>
          <p:spPr bwMode="auto">
            <a:xfrm>
              <a:off x="1963648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FDFD2DA-8E0F-4B67-8D07-E856AFB1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7483" y="2041132"/>
              <a:ext cx="279969" cy="1455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EFBC44-D13B-457C-8C5C-7915D80D4632}"/>
              </a:ext>
            </a:extLst>
          </p:cNvPr>
          <p:cNvGrpSpPr/>
          <p:nvPr/>
        </p:nvGrpSpPr>
        <p:grpSpPr>
          <a:xfrm>
            <a:off x="2696779" y="1740639"/>
            <a:ext cx="301572" cy="396193"/>
            <a:chOff x="2819784" y="1894714"/>
            <a:chExt cx="301572" cy="396193"/>
          </a:xfrm>
        </p:grpSpPr>
        <p:sp>
          <p:nvSpPr>
            <p:cNvPr id="22" name="Cylinder 513">
              <a:extLst>
                <a:ext uri="{FF2B5EF4-FFF2-40B4-BE49-F238E27FC236}">
                  <a16:creationId xmlns:a16="http://schemas.microsoft.com/office/drawing/2014/main" id="{E954D5C7-DF43-479F-826D-55CE62F48ED6}"/>
                </a:ext>
              </a:extLst>
            </p:cNvPr>
            <p:cNvSpPr/>
            <p:nvPr/>
          </p:nvSpPr>
          <p:spPr bwMode="auto">
            <a:xfrm>
              <a:off x="2819784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0DCE7A6-EA2A-47CB-A3F5-A1AA0D77E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3384" y="1996512"/>
              <a:ext cx="252113" cy="28030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BFD6F6-491B-4510-81AC-7B6A4341C6DC}"/>
              </a:ext>
            </a:extLst>
          </p:cNvPr>
          <p:cNvGrpSpPr/>
          <p:nvPr/>
        </p:nvGrpSpPr>
        <p:grpSpPr>
          <a:xfrm>
            <a:off x="3440767" y="1740639"/>
            <a:ext cx="377633" cy="396193"/>
            <a:chOff x="3451624" y="1894714"/>
            <a:chExt cx="377633" cy="396193"/>
          </a:xfrm>
        </p:grpSpPr>
        <p:sp>
          <p:nvSpPr>
            <p:cNvPr id="26" name="Cylinder 513">
              <a:extLst>
                <a:ext uri="{FF2B5EF4-FFF2-40B4-BE49-F238E27FC236}">
                  <a16:creationId xmlns:a16="http://schemas.microsoft.com/office/drawing/2014/main" id="{6DFB2212-8272-46A1-8876-E4B472BB7C22}"/>
                </a:ext>
              </a:extLst>
            </p:cNvPr>
            <p:cNvSpPr/>
            <p:nvPr/>
          </p:nvSpPr>
          <p:spPr bwMode="auto">
            <a:xfrm>
              <a:off x="3488500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59C7027-F3C9-429C-AD25-DA8FC87A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1624" y="2039481"/>
              <a:ext cx="377633" cy="194370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81E37084-E326-4387-83AE-C7A1B634A5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8987" y="1740639"/>
            <a:ext cx="589000" cy="589000"/>
          </a:xfrm>
          <a:prstGeom prst="rect">
            <a:avLst/>
          </a:prstGeom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4EE91A-EEB9-4B7D-86D5-87335BD8EB3A}"/>
              </a:ext>
            </a:extLst>
          </p:cNvPr>
          <p:cNvSpPr/>
          <p:nvPr/>
        </p:nvSpPr>
        <p:spPr>
          <a:xfrm>
            <a:off x="4140165" y="2276820"/>
            <a:ext cx="14478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in Azure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A6D832-E562-4A4A-93A6-E63E2FBABD86}"/>
              </a:ext>
            </a:extLst>
          </p:cNvPr>
          <p:cNvSpPr/>
          <p:nvPr/>
        </p:nvSpPr>
        <p:spPr>
          <a:xfrm>
            <a:off x="8510624" y="2276820"/>
            <a:ext cx="19014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SQL Data Warehouse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346E74-5F5E-463A-895C-23FB4764BD80}"/>
              </a:ext>
            </a:extLst>
          </p:cNvPr>
          <p:cNvGrpSpPr/>
          <p:nvPr/>
        </p:nvGrpSpPr>
        <p:grpSpPr>
          <a:xfrm>
            <a:off x="6767178" y="3186215"/>
            <a:ext cx="848978" cy="691802"/>
            <a:chOff x="3981450" y="1792288"/>
            <a:chExt cx="4229100" cy="3314701"/>
          </a:xfrm>
          <a:solidFill>
            <a:schemeClr val="bg2">
              <a:lumMod val="50000"/>
            </a:scheme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E07F4BF-B2D0-4891-920C-6689715D3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838" y="4572001"/>
              <a:ext cx="490538" cy="4873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3035BD-AF18-4658-858A-728195516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1792288"/>
              <a:ext cx="715963" cy="7159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C764890-0C79-45F4-B7C6-C508FEBE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2840038"/>
              <a:ext cx="4089400" cy="1920875"/>
            </a:xfrm>
            <a:custGeom>
              <a:avLst/>
              <a:gdLst>
                <a:gd name="T0" fmla="*/ 1280 w 1285"/>
                <a:gd name="T1" fmla="*/ 169 h 603"/>
                <a:gd name="T2" fmla="*/ 1283 w 1285"/>
                <a:gd name="T3" fmla="*/ 157 h 603"/>
                <a:gd name="T4" fmla="*/ 1285 w 1285"/>
                <a:gd name="T5" fmla="*/ 145 h 603"/>
                <a:gd name="T6" fmla="*/ 1285 w 1285"/>
                <a:gd name="T7" fmla="*/ 133 h 603"/>
                <a:gd name="T8" fmla="*/ 1284 w 1285"/>
                <a:gd name="T9" fmla="*/ 121 h 603"/>
                <a:gd name="T10" fmla="*/ 1282 w 1285"/>
                <a:gd name="T11" fmla="*/ 108 h 603"/>
                <a:gd name="T12" fmla="*/ 1281 w 1285"/>
                <a:gd name="T13" fmla="*/ 106 h 603"/>
                <a:gd name="T14" fmla="*/ 1281 w 1285"/>
                <a:gd name="T15" fmla="*/ 106 h 603"/>
                <a:gd name="T16" fmla="*/ 970 w 1285"/>
                <a:gd name="T17" fmla="*/ 6 h 603"/>
                <a:gd name="T18" fmla="*/ 1029 w 1285"/>
                <a:gd name="T19" fmla="*/ 60 h 603"/>
                <a:gd name="T20" fmla="*/ 1227 w 1285"/>
                <a:gd name="T21" fmla="*/ 122 h 603"/>
                <a:gd name="T22" fmla="*/ 1219 w 1285"/>
                <a:gd name="T23" fmla="*/ 169 h 603"/>
                <a:gd name="T24" fmla="*/ 1204 w 1285"/>
                <a:gd name="T25" fmla="*/ 192 h 603"/>
                <a:gd name="T26" fmla="*/ 1188 w 1285"/>
                <a:gd name="T27" fmla="*/ 212 h 603"/>
                <a:gd name="T28" fmla="*/ 1170 w 1285"/>
                <a:gd name="T29" fmla="*/ 230 h 603"/>
                <a:gd name="T30" fmla="*/ 1110 w 1285"/>
                <a:gd name="T31" fmla="*/ 280 h 603"/>
                <a:gd name="T32" fmla="*/ 1086 w 1285"/>
                <a:gd name="T33" fmla="*/ 296 h 603"/>
                <a:gd name="T34" fmla="*/ 279 w 1285"/>
                <a:gd name="T35" fmla="*/ 547 h 603"/>
                <a:gd name="T36" fmla="*/ 236 w 1285"/>
                <a:gd name="T37" fmla="*/ 546 h 603"/>
                <a:gd name="T38" fmla="*/ 216 w 1285"/>
                <a:gd name="T39" fmla="*/ 546 h 603"/>
                <a:gd name="T40" fmla="*/ 196 w 1285"/>
                <a:gd name="T41" fmla="*/ 544 h 603"/>
                <a:gd name="T42" fmla="*/ 178 w 1285"/>
                <a:gd name="T43" fmla="*/ 542 h 603"/>
                <a:gd name="T44" fmla="*/ 162 w 1285"/>
                <a:gd name="T45" fmla="*/ 539 h 603"/>
                <a:gd name="T46" fmla="*/ 147 w 1285"/>
                <a:gd name="T47" fmla="*/ 536 h 603"/>
                <a:gd name="T48" fmla="*/ 133 w 1285"/>
                <a:gd name="T49" fmla="*/ 532 h 603"/>
                <a:gd name="T50" fmla="*/ 120 w 1285"/>
                <a:gd name="T51" fmla="*/ 528 h 603"/>
                <a:gd name="T52" fmla="*/ 108 w 1285"/>
                <a:gd name="T53" fmla="*/ 524 h 603"/>
                <a:gd name="T54" fmla="*/ 97 w 1285"/>
                <a:gd name="T55" fmla="*/ 519 h 603"/>
                <a:gd name="T56" fmla="*/ 87 w 1285"/>
                <a:gd name="T57" fmla="*/ 514 h 603"/>
                <a:gd name="T58" fmla="*/ 79 w 1285"/>
                <a:gd name="T59" fmla="*/ 508 h 603"/>
                <a:gd name="T60" fmla="*/ 73 w 1285"/>
                <a:gd name="T61" fmla="*/ 502 h 603"/>
                <a:gd name="T62" fmla="*/ 68 w 1285"/>
                <a:gd name="T63" fmla="*/ 494 h 603"/>
                <a:gd name="T64" fmla="*/ 63 w 1285"/>
                <a:gd name="T65" fmla="*/ 486 h 603"/>
                <a:gd name="T66" fmla="*/ 62 w 1285"/>
                <a:gd name="T67" fmla="*/ 484 h 603"/>
                <a:gd name="T68" fmla="*/ 206 w 1285"/>
                <a:gd name="T69" fmla="*/ 310 h 603"/>
                <a:gd name="T70" fmla="*/ 20 w 1285"/>
                <a:gd name="T71" fmla="*/ 412 h 603"/>
                <a:gd name="T72" fmla="*/ 262 w 1285"/>
                <a:gd name="T73" fmla="*/ 603 h 603"/>
                <a:gd name="T74" fmla="*/ 714 w 1285"/>
                <a:gd name="T75" fmla="*/ 525 h 603"/>
                <a:gd name="T76" fmla="*/ 1082 w 1285"/>
                <a:gd name="T77" fmla="*/ 364 h 603"/>
                <a:gd name="T78" fmla="*/ 1174 w 1285"/>
                <a:gd name="T79" fmla="*/ 301 h 603"/>
                <a:gd name="T80" fmla="*/ 1199 w 1285"/>
                <a:gd name="T81" fmla="*/ 280 h 603"/>
                <a:gd name="T82" fmla="*/ 1221 w 1285"/>
                <a:gd name="T83" fmla="*/ 258 h 603"/>
                <a:gd name="T84" fmla="*/ 1240 w 1285"/>
                <a:gd name="T85" fmla="*/ 237 h 603"/>
                <a:gd name="T86" fmla="*/ 1256 w 1285"/>
                <a:gd name="T87" fmla="*/ 216 h 603"/>
                <a:gd name="T88" fmla="*/ 1275 w 1285"/>
                <a:gd name="T89" fmla="*/ 184 h 603"/>
                <a:gd name="T90" fmla="*/ 1279 w 1285"/>
                <a:gd name="T91" fmla="*/ 17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5" h="603">
                  <a:moveTo>
                    <a:pt x="1279" y="172"/>
                  </a:moveTo>
                  <a:cubicBezTo>
                    <a:pt x="1279" y="171"/>
                    <a:pt x="1279" y="170"/>
                    <a:pt x="1280" y="169"/>
                  </a:cubicBezTo>
                  <a:cubicBezTo>
                    <a:pt x="1280" y="166"/>
                    <a:pt x="1281" y="163"/>
                    <a:pt x="1282" y="160"/>
                  </a:cubicBezTo>
                  <a:cubicBezTo>
                    <a:pt x="1282" y="159"/>
                    <a:pt x="1282" y="158"/>
                    <a:pt x="1283" y="157"/>
                  </a:cubicBezTo>
                  <a:cubicBezTo>
                    <a:pt x="1283" y="154"/>
                    <a:pt x="1284" y="152"/>
                    <a:pt x="1284" y="149"/>
                  </a:cubicBezTo>
                  <a:cubicBezTo>
                    <a:pt x="1284" y="148"/>
                    <a:pt x="1285" y="146"/>
                    <a:pt x="1285" y="145"/>
                  </a:cubicBezTo>
                  <a:cubicBezTo>
                    <a:pt x="1285" y="143"/>
                    <a:pt x="1285" y="140"/>
                    <a:pt x="1285" y="138"/>
                  </a:cubicBezTo>
                  <a:cubicBezTo>
                    <a:pt x="1285" y="137"/>
                    <a:pt x="1285" y="135"/>
                    <a:pt x="1285" y="133"/>
                  </a:cubicBezTo>
                  <a:cubicBezTo>
                    <a:pt x="1285" y="131"/>
                    <a:pt x="1285" y="130"/>
                    <a:pt x="1285" y="128"/>
                  </a:cubicBezTo>
                  <a:cubicBezTo>
                    <a:pt x="1285" y="125"/>
                    <a:pt x="1285" y="123"/>
                    <a:pt x="1284" y="121"/>
                  </a:cubicBezTo>
                  <a:cubicBezTo>
                    <a:pt x="1284" y="120"/>
                    <a:pt x="1284" y="118"/>
                    <a:pt x="1284" y="117"/>
                  </a:cubicBezTo>
                  <a:cubicBezTo>
                    <a:pt x="1284" y="114"/>
                    <a:pt x="1283" y="111"/>
                    <a:pt x="1282" y="108"/>
                  </a:cubicBezTo>
                  <a:cubicBezTo>
                    <a:pt x="1282" y="108"/>
                    <a:pt x="1281" y="107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73" y="78"/>
                    <a:pt x="1253" y="56"/>
                    <a:pt x="1222" y="39"/>
                  </a:cubicBezTo>
                  <a:cubicBezTo>
                    <a:pt x="1168" y="10"/>
                    <a:pt x="1078" y="0"/>
                    <a:pt x="970" y="6"/>
                  </a:cubicBezTo>
                  <a:cubicBezTo>
                    <a:pt x="985" y="22"/>
                    <a:pt x="999" y="40"/>
                    <a:pt x="1012" y="60"/>
                  </a:cubicBezTo>
                  <a:cubicBezTo>
                    <a:pt x="1018" y="60"/>
                    <a:pt x="1024" y="60"/>
                    <a:pt x="1029" y="60"/>
                  </a:cubicBezTo>
                  <a:cubicBezTo>
                    <a:pt x="1100" y="60"/>
                    <a:pt x="1158" y="69"/>
                    <a:pt x="1195" y="89"/>
                  </a:cubicBezTo>
                  <a:cubicBezTo>
                    <a:pt x="1213" y="98"/>
                    <a:pt x="1224" y="110"/>
                    <a:pt x="1227" y="122"/>
                  </a:cubicBezTo>
                  <a:cubicBezTo>
                    <a:pt x="1227" y="123"/>
                    <a:pt x="1227" y="123"/>
                    <a:pt x="1227" y="123"/>
                  </a:cubicBezTo>
                  <a:cubicBezTo>
                    <a:pt x="1231" y="136"/>
                    <a:pt x="1228" y="151"/>
                    <a:pt x="1219" y="169"/>
                  </a:cubicBezTo>
                  <a:cubicBezTo>
                    <a:pt x="1216" y="174"/>
                    <a:pt x="1213" y="180"/>
                    <a:pt x="1209" y="186"/>
                  </a:cubicBezTo>
                  <a:cubicBezTo>
                    <a:pt x="1207" y="188"/>
                    <a:pt x="1206" y="190"/>
                    <a:pt x="1204" y="192"/>
                  </a:cubicBezTo>
                  <a:cubicBezTo>
                    <a:pt x="1201" y="196"/>
                    <a:pt x="1198" y="200"/>
                    <a:pt x="1196" y="203"/>
                  </a:cubicBezTo>
                  <a:cubicBezTo>
                    <a:pt x="1193" y="206"/>
                    <a:pt x="1191" y="209"/>
                    <a:pt x="1188" y="212"/>
                  </a:cubicBezTo>
                  <a:cubicBezTo>
                    <a:pt x="1186" y="214"/>
                    <a:pt x="1183" y="217"/>
                    <a:pt x="1180" y="220"/>
                  </a:cubicBezTo>
                  <a:cubicBezTo>
                    <a:pt x="1177" y="224"/>
                    <a:pt x="1174" y="227"/>
                    <a:pt x="1170" y="230"/>
                  </a:cubicBezTo>
                  <a:cubicBezTo>
                    <a:pt x="1169" y="232"/>
                    <a:pt x="1167" y="234"/>
                    <a:pt x="1165" y="235"/>
                  </a:cubicBezTo>
                  <a:cubicBezTo>
                    <a:pt x="1149" y="250"/>
                    <a:pt x="1130" y="265"/>
                    <a:pt x="1110" y="280"/>
                  </a:cubicBezTo>
                  <a:cubicBezTo>
                    <a:pt x="1110" y="280"/>
                    <a:pt x="1110" y="280"/>
                    <a:pt x="1110" y="280"/>
                  </a:cubicBezTo>
                  <a:cubicBezTo>
                    <a:pt x="1102" y="286"/>
                    <a:pt x="1094" y="291"/>
                    <a:pt x="1086" y="296"/>
                  </a:cubicBezTo>
                  <a:cubicBezTo>
                    <a:pt x="988" y="361"/>
                    <a:pt x="851" y="424"/>
                    <a:pt x="698" y="472"/>
                  </a:cubicBezTo>
                  <a:cubicBezTo>
                    <a:pt x="538" y="522"/>
                    <a:pt x="392" y="545"/>
                    <a:pt x="279" y="547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64" y="547"/>
                    <a:pt x="249" y="547"/>
                    <a:pt x="236" y="546"/>
                  </a:cubicBezTo>
                  <a:cubicBezTo>
                    <a:pt x="235" y="546"/>
                    <a:pt x="235" y="546"/>
                    <a:pt x="235" y="546"/>
                  </a:cubicBezTo>
                  <a:cubicBezTo>
                    <a:pt x="228" y="546"/>
                    <a:pt x="222" y="546"/>
                    <a:pt x="216" y="546"/>
                  </a:cubicBezTo>
                  <a:cubicBezTo>
                    <a:pt x="215" y="546"/>
                    <a:pt x="215" y="546"/>
                    <a:pt x="214" y="546"/>
                  </a:cubicBezTo>
                  <a:cubicBezTo>
                    <a:pt x="208" y="545"/>
                    <a:pt x="202" y="545"/>
                    <a:pt x="196" y="544"/>
                  </a:cubicBezTo>
                  <a:cubicBezTo>
                    <a:pt x="196" y="544"/>
                    <a:pt x="195" y="544"/>
                    <a:pt x="195" y="544"/>
                  </a:cubicBezTo>
                  <a:cubicBezTo>
                    <a:pt x="189" y="544"/>
                    <a:pt x="184" y="543"/>
                    <a:pt x="178" y="542"/>
                  </a:cubicBezTo>
                  <a:cubicBezTo>
                    <a:pt x="178" y="542"/>
                    <a:pt x="177" y="542"/>
                    <a:pt x="176" y="542"/>
                  </a:cubicBezTo>
                  <a:cubicBezTo>
                    <a:pt x="171" y="541"/>
                    <a:pt x="166" y="540"/>
                    <a:pt x="162" y="539"/>
                  </a:cubicBezTo>
                  <a:cubicBezTo>
                    <a:pt x="161" y="539"/>
                    <a:pt x="160" y="539"/>
                    <a:pt x="160" y="539"/>
                  </a:cubicBezTo>
                  <a:cubicBezTo>
                    <a:pt x="155" y="538"/>
                    <a:pt x="151" y="537"/>
                    <a:pt x="147" y="536"/>
                  </a:cubicBezTo>
                  <a:cubicBezTo>
                    <a:pt x="146" y="536"/>
                    <a:pt x="145" y="536"/>
                    <a:pt x="144" y="535"/>
                  </a:cubicBezTo>
                  <a:cubicBezTo>
                    <a:pt x="140" y="534"/>
                    <a:pt x="136" y="533"/>
                    <a:pt x="133" y="532"/>
                  </a:cubicBezTo>
                  <a:cubicBezTo>
                    <a:pt x="132" y="532"/>
                    <a:pt x="131" y="532"/>
                    <a:pt x="130" y="532"/>
                  </a:cubicBezTo>
                  <a:cubicBezTo>
                    <a:pt x="126" y="531"/>
                    <a:pt x="123" y="530"/>
                    <a:pt x="120" y="528"/>
                  </a:cubicBezTo>
                  <a:cubicBezTo>
                    <a:pt x="118" y="528"/>
                    <a:pt x="117" y="528"/>
                    <a:pt x="116" y="527"/>
                  </a:cubicBezTo>
                  <a:cubicBezTo>
                    <a:pt x="113" y="526"/>
                    <a:pt x="110" y="525"/>
                    <a:pt x="108" y="524"/>
                  </a:cubicBezTo>
                  <a:cubicBezTo>
                    <a:pt x="106" y="524"/>
                    <a:pt x="105" y="523"/>
                    <a:pt x="104" y="522"/>
                  </a:cubicBezTo>
                  <a:cubicBezTo>
                    <a:pt x="102" y="521"/>
                    <a:pt x="99" y="520"/>
                    <a:pt x="97" y="519"/>
                  </a:cubicBezTo>
                  <a:cubicBezTo>
                    <a:pt x="96" y="518"/>
                    <a:pt x="94" y="518"/>
                    <a:pt x="93" y="517"/>
                  </a:cubicBezTo>
                  <a:cubicBezTo>
                    <a:pt x="91" y="516"/>
                    <a:pt x="89" y="515"/>
                    <a:pt x="87" y="514"/>
                  </a:cubicBezTo>
                  <a:cubicBezTo>
                    <a:pt x="86" y="513"/>
                    <a:pt x="85" y="512"/>
                    <a:pt x="84" y="512"/>
                  </a:cubicBezTo>
                  <a:cubicBezTo>
                    <a:pt x="82" y="510"/>
                    <a:pt x="81" y="509"/>
                    <a:pt x="79" y="508"/>
                  </a:cubicBezTo>
                  <a:cubicBezTo>
                    <a:pt x="78" y="507"/>
                    <a:pt x="77" y="506"/>
                    <a:pt x="76" y="506"/>
                  </a:cubicBezTo>
                  <a:cubicBezTo>
                    <a:pt x="75" y="504"/>
                    <a:pt x="74" y="503"/>
                    <a:pt x="73" y="502"/>
                  </a:cubicBezTo>
                  <a:cubicBezTo>
                    <a:pt x="72" y="501"/>
                    <a:pt x="71" y="500"/>
                    <a:pt x="70" y="499"/>
                  </a:cubicBezTo>
                  <a:cubicBezTo>
                    <a:pt x="69" y="498"/>
                    <a:pt x="68" y="496"/>
                    <a:pt x="68" y="494"/>
                  </a:cubicBezTo>
                  <a:cubicBezTo>
                    <a:pt x="67" y="494"/>
                    <a:pt x="66" y="493"/>
                    <a:pt x="66" y="492"/>
                  </a:cubicBezTo>
                  <a:cubicBezTo>
                    <a:pt x="64" y="490"/>
                    <a:pt x="64" y="488"/>
                    <a:pt x="63" y="486"/>
                  </a:cubicBezTo>
                  <a:cubicBezTo>
                    <a:pt x="63" y="485"/>
                    <a:pt x="63" y="485"/>
                    <a:pt x="62" y="484"/>
                  </a:cubicBezTo>
                  <a:cubicBezTo>
                    <a:pt x="62" y="484"/>
                    <a:pt x="62" y="484"/>
                    <a:pt x="62" y="484"/>
                  </a:cubicBezTo>
                  <a:cubicBezTo>
                    <a:pt x="58" y="471"/>
                    <a:pt x="61" y="456"/>
                    <a:pt x="70" y="438"/>
                  </a:cubicBezTo>
                  <a:cubicBezTo>
                    <a:pt x="91" y="398"/>
                    <a:pt x="140" y="354"/>
                    <a:pt x="206" y="310"/>
                  </a:cubicBezTo>
                  <a:cubicBezTo>
                    <a:pt x="206" y="287"/>
                    <a:pt x="207" y="264"/>
                    <a:pt x="210" y="242"/>
                  </a:cubicBezTo>
                  <a:cubicBezTo>
                    <a:pt x="117" y="298"/>
                    <a:pt x="49" y="358"/>
                    <a:pt x="20" y="412"/>
                  </a:cubicBezTo>
                  <a:cubicBezTo>
                    <a:pt x="4" y="444"/>
                    <a:pt x="0" y="474"/>
                    <a:pt x="8" y="501"/>
                  </a:cubicBezTo>
                  <a:cubicBezTo>
                    <a:pt x="31" y="573"/>
                    <a:pt x="130" y="603"/>
                    <a:pt x="262" y="603"/>
                  </a:cubicBezTo>
                  <a:cubicBezTo>
                    <a:pt x="276" y="603"/>
                    <a:pt x="289" y="603"/>
                    <a:pt x="303" y="602"/>
                  </a:cubicBezTo>
                  <a:cubicBezTo>
                    <a:pt x="428" y="597"/>
                    <a:pt x="575" y="568"/>
                    <a:pt x="714" y="525"/>
                  </a:cubicBezTo>
                  <a:cubicBezTo>
                    <a:pt x="855" y="481"/>
                    <a:pt x="983" y="42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116" y="344"/>
                    <a:pt x="1147" y="322"/>
                    <a:pt x="1174" y="301"/>
                  </a:cubicBezTo>
                  <a:cubicBezTo>
                    <a:pt x="1174" y="300"/>
                    <a:pt x="1174" y="300"/>
                    <a:pt x="1175" y="300"/>
                  </a:cubicBezTo>
                  <a:cubicBezTo>
                    <a:pt x="1184" y="293"/>
                    <a:pt x="1192" y="286"/>
                    <a:pt x="1199" y="280"/>
                  </a:cubicBezTo>
                  <a:cubicBezTo>
                    <a:pt x="1200" y="278"/>
                    <a:pt x="1201" y="278"/>
                    <a:pt x="1202" y="276"/>
                  </a:cubicBezTo>
                  <a:cubicBezTo>
                    <a:pt x="1209" y="270"/>
                    <a:pt x="1216" y="264"/>
                    <a:pt x="1221" y="258"/>
                  </a:cubicBezTo>
                  <a:cubicBezTo>
                    <a:pt x="1223" y="256"/>
                    <a:pt x="1225" y="254"/>
                    <a:pt x="1227" y="252"/>
                  </a:cubicBezTo>
                  <a:cubicBezTo>
                    <a:pt x="1232" y="247"/>
                    <a:pt x="1236" y="242"/>
                    <a:pt x="1240" y="237"/>
                  </a:cubicBezTo>
                  <a:cubicBezTo>
                    <a:pt x="1243" y="234"/>
                    <a:pt x="1246" y="230"/>
                    <a:pt x="1248" y="227"/>
                  </a:cubicBezTo>
                  <a:cubicBezTo>
                    <a:pt x="1251" y="223"/>
                    <a:pt x="1254" y="220"/>
                    <a:pt x="1256" y="216"/>
                  </a:cubicBezTo>
                  <a:cubicBezTo>
                    <a:pt x="1261" y="209"/>
                    <a:pt x="1266" y="202"/>
                    <a:pt x="1269" y="195"/>
                  </a:cubicBezTo>
                  <a:cubicBezTo>
                    <a:pt x="1271" y="191"/>
                    <a:pt x="1273" y="187"/>
                    <a:pt x="1275" y="184"/>
                  </a:cubicBezTo>
                  <a:cubicBezTo>
                    <a:pt x="1275" y="183"/>
                    <a:pt x="1276" y="182"/>
                    <a:pt x="1276" y="181"/>
                  </a:cubicBezTo>
                  <a:cubicBezTo>
                    <a:pt x="1276" y="178"/>
                    <a:pt x="1278" y="175"/>
                    <a:pt x="1279" y="172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252A6932-11E8-4DA6-8515-5CF75F651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1450" y="1887538"/>
              <a:ext cx="1320800" cy="1322388"/>
            </a:xfrm>
            <a:custGeom>
              <a:avLst/>
              <a:gdLst>
                <a:gd name="T0" fmla="*/ 388 w 415"/>
                <a:gd name="T1" fmla="*/ 179 h 415"/>
                <a:gd name="T2" fmla="*/ 386 w 415"/>
                <a:gd name="T3" fmla="*/ 179 h 415"/>
                <a:gd name="T4" fmla="*/ 386 w 415"/>
                <a:gd name="T5" fmla="*/ 179 h 415"/>
                <a:gd name="T6" fmla="*/ 235 w 415"/>
                <a:gd name="T7" fmla="*/ 45 h 415"/>
                <a:gd name="T8" fmla="*/ 236 w 415"/>
                <a:gd name="T9" fmla="*/ 30 h 415"/>
                <a:gd name="T10" fmla="*/ 227 w 415"/>
                <a:gd name="T11" fmla="*/ 9 h 415"/>
                <a:gd name="T12" fmla="*/ 206 w 415"/>
                <a:gd name="T13" fmla="*/ 0 h 415"/>
                <a:gd name="T14" fmla="*/ 178 w 415"/>
                <a:gd name="T15" fmla="*/ 28 h 415"/>
                <a:gd name="T16" fmla="*/ 179 w 415"/>
                <a:gd name="T17" fmla="*/ 46 h 415"/>
                <a:gd name="T18" fmla="*/ 45 w 415"/>
                <a:gd name="T19" fmla="*/ 181 h 415"/>
                <a:gd name="T20" fmla="*/ 28 w 415"/>
                <a:gd name="T21" fmla="*/ 180 h 415"/>
                <a:gd name="T22" fmla="*/ 0 w 415"/>
                <a:gd name="T23" fmla="*/ 208 h 415"/>
                <a:gd name="T24" fmla="*/ 0 w 415"/>
                <a:gd name="T25" fmla="*/ 209 h 415"/>
                <a:gd name="T26" fmla="*/ 0 w 415"/>
                <a:gd name="T27" fmla="*/ 209 h 415"/>
                <a:gd name="T28" fmla="*/ 28 w 415"/>
                <a:gd name="T29" fmla="*/ 237 h 415"/>
                <a:gd name="T30" fmla="*/ 45 w 415"/>
                <a:gd name="T31" fmla="*/ 237 h 415"/>
                <a:gd name="T32" fmla="*/ 180 w 415"/>
                <a:gd name="T33" fmla="*/ 387 h 415"/>
                <a:gd name="T34" fmla="*/ 208 w 415"/>
                <a:gd name="T35" fmla="*/ 415 h 415"/>
                <a:gd name="T36" fmla="*/ 236 w 415"/>
                <a:gd name="T37" fmla="*/ 387 h 415"/>
                <a:gd name="T38" fmla="*/ 387 w 415"/>
                <a:gd name="T39" fmla="*/ 236 h 415"/>
                <a:gd name="T40" fmla="*/ 415 w 415"/>
                <a:gd name="T41" fmla="*/ 208 h 415"/>
                <a:gd name="T42" fmla="*/ 388 w 415"/>
                <a:gd name="T43" fmla="*/ 179 h 415"/>
                <a:gd name="T44" fmla="*/ 208 w 415"/>
                <a:gd name="T45" fmla="*/ 283 h 415"/>
                <a:gd name="T46" fmla="*/ 134 w 415"/>
                <a:gd name="T47" fmla="*/ 209 h 415"/>
                <a:gd name="T48" fmla="*/ 208 w 415"/>
                <a:gd name="T49" fmla="*/ 134 h 415"/>
                <a:gd name="T50" fmla="*/ 283 w 415"/>
                <a:gd name="T51" fmla="*/ 208 h 415"/>
                <a:gd name="T52" fmla="*/ 208 w 415"/>
                <a:gd name="T53" fmla="*/ 28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5" h="415">
                  <a:moveTo>
                    <a:pt x="388" y="179"/>
                  </a:moveTo>
                  <a:cubicBezTo>
                    <a:pt x="387" y="179"/>
                    <a:pt x="387" y="179"/>
                    <a:pt x="386" y="179"/>
                  </a:cubicBezTo>
                  <a:cubicBezTo>
                    <a:pt x="386" y="179"/>
                    <a:pt x="386" y="179"/>
                    <a:pt x="386" y="179"/>
                  </a:cubicBezTo>
                  <a:cubicBezTo>
                    <a:pt x="308" y="179"/>
                    <a:pt x="244" y="121"/>
                    <a:pt x="235" y="45"/>
                  </a:cubicBezTo>
                  <a:cubicBezTo>
                    <a:pt x="236" y="40"/>
                    <a:pt x="236" y="35"/>
                    <a:pt x="236" y="30"/>
                  </a:cubicBezTo>
                  <a:cubicBezTo>
                    <a:pt x="236" y="21"/>
                    <a:pt x="232" y="14"/>
                    <a:pt x="227" y="9"/>
                  </a:cubicBezTo>
                  <a:cubicBezTo>
                    <a:pt x="222" y="3"/>
                    <a:pt x="214" y="0"/>
                    <a:pt x="206" y="0"/>
                  </a:cubicBezTo>
                  <a:cubicBezTo>
                    <a:pt x="190" y="0"/>
                    <a:pt x="178" y="12"/>
                    <a:pt x="178" y="28"/>
                  </a:cubicBezTo>
                  <a:cubicBezTo>
                    <a:pt x="178" y="34"/>
                    <a:pt x="178" y="40"/>
                    <a:pt x="179" y="46"/>
                  </a:cubicBezTo>
                  <a:cubicBezTo>
                    <a:pt x="171" y="117"/>
                    <a:pt x="115" y="173"/>
                    <a:pt x="45" y="181"/>
                  </a:cubicBezTo>
                  <a:cubicBezTo>
                    <a:pt x="39" y="180"/>
                    <a:pt x="34" y="180"/>
                    <a:pt x="28" y="180"/>
                  </a:cubicBezTo>
                  <a:cubicBezTo>
                    <a:pt x="12" y="180"/>
                    <a:pt x="0" y="192"/>
                    <a:pt x="0" y="208"/>
                  </a:cubicBezTo>
                  <a:cubicBezTo>
                    <a:pt x="0" y="208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5"/>
                    <a:pt x="12" y="237"/>
                    <a:pt x="28" y="237"/>
                  </a:cubicBezTo>
                  <a:cubicBezTo>
                    <a:pt x="34" y="237"/>
                    <a:pt x="39" y="237"/>
                    <a:pt x="45" y="237"/>
                  </a:cubicBezTo>
                  <a:cubicBezTo>
                    <a:pt x="120" y="245"/>
                    <a:pt x="180" y="309"/>
                    <a:pt x="180" y="387"/>
                  </a:cubicBezTo>
                  <a:cubicBezTo>
                    <a:pt x="180" y="403"/>
                    <a:pt x="192" y="415"/>
                    <a:pt x="208" y="415"/>
                  </a:cubicBezTo>
                  <a:cubicBezTo>
                    <a:pt x="223" y="415"/>
                    <a:pt x="236" y="403"/>
                    <a:pt x="236" y="387"/>
                  </a:cubicBezTo>
                  <a:cubicBezTo>
                    <a:pt x="236" y="304"/>
                    <a:pt x="304" y="236"/>
                    <a:pt x="387" y="236"/>
                  </a:cubicBezTo>
                  <a:cubicBezTo>
                    <a:pt x="403" y="236"/>
                    <a:pt x="415" y="223"/>
                    <a:pt x="415" y="208"/>
                  </a:cubicBezTo>
                  <a:cubicBezTo>
                    <a:pt x="415" y="192"/>
                    <a:pt x="403" y="179"/>
                    <a:pt x="388" y="179"/>
                  </a:cubicBezTo>
                  <a:close/>
                  <a:moveTo>
                    <a:pt x="208" y="283"/>
                  </a:moveTo>
                  <a:cubicBezTo>
                    <a:pt x="190" y="253"/>
                    <a:pt x="164" y="227"/>
                    <a:pt x="134" y="209"/>
                  </a:cubicBezTo>
                  <a:cubicBezTo>
                    <a:pt x="164" y="191"/>
                    <a:pt x="190" y="165"/>
                    <a:pt x="208" y="134"/>
                  </a:cubicBezTo>
                  <a:cubicBezTo>
                    <a:pt x="226" y="165"/>
                    <a:pt x="252" y="191"/>
                    <a:pt x="283" y="208"/>
                  </a:cubicBezTo>
                  <a:cubicBezTo>
                    <a:pt x="252" y="227"/>
                    <a:pt x="226" y="253"/>
                    <a:pt x="208" y="283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8FCBE22-72E6-4C50-A55B-02E9FB5D0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3944938"/>
              <a:ext cx="579438" cy="231775"/>
            </a:xfrm>
            <a:custGeom>
              <a:avLst/>
              <a:gdLst>
                <a:gd name="T0" fmla="*/ 128 w 182"/>
                <a:gd name="T1" fmla="*/ 0 h 73"/>
                <a:gd name="T2" fmla="*/ 86 w 182"/>
                <a:gd name="T3" fmla="*/ 0 h 73"/>
                <a:gd name="T4" fmla="*/ 0 w 182"/>
                <a:gd name="T5" fmla="*/ 73 h 73"/>
                <a:gd name="T6" fmla="*/ 182 w 182"/>
                <a:gd name="T7" fmla="*/ 0 h 73"/>
                <a:gd name="T8" fmla="*/ 128 w 18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73">
                  <a:moveTo>
                    <a:pt x="128" y="0"/>
                  </a:moveTo>
                  <a:cubicBezTo>
                    <a:pt x="105" y="0"/>
                    <a:pt x="89" y="0"/>
                    <a:pt x="86" y="0"/>
                  </a:cubicBezTo>
                  <a:cubicBezTo>
                    <a:pt x="43" y="0"/>
                    <a:pt x="7" y="31"/>
                    <a:pt x="0" y="73"/>
                  </a:cubicBezTo>
                  <a:cubicBezTo>
                    <a:pt x="67" y="50"/>
                    <a:pt x="128" y="25"/>
                    <a:pt x="182" y="0"/>
                  </a:cubicBezTo>
                  <a:cubicBezTo>
                    <a:pt x="162" y="0"/>
                    <a:pt x="143" y="0"/>
                    <a:pt x="128" y="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F7990A79-389F-45E7-A6B9-C5CED0B65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2435226"/>
              <a:ext cx="2625725" cy="2022475"/>
            </a:xfrm>
            <a:custGeom>
              <a:avLst/>
              <a:gdLst>
                <a:gd name="T0" fmla="*/ 94 w 825"/>
                <a:gd name="T1" fmla="*/ 635 h 635"/>
                <a:gd name="T2" fmla="*/ 375 w 825"/>
                <a:gd name="T3" fmla="*/ 590 h 635"/>
                <a:gd name="T4" fmla="*/ 270 w 825"/>
                <a:gd name="T5" fmla="*/ 487 h 635"/>
                <a:gd name="T6" fmla="*/ 254 w 825"/>
                <a:gd name="T7" fmla="*/ 487 h 635"/>
                <a:gd name="T8" fmla="*/ 257 w 825"/>
                <a:gd name="T9" fmla="*/ 462 h 635"/>
                <a:gd name="T10" fmla="*/ 152 w 825"/>
                <a:gd name="T11" fmla="*/ 357 h 635"/>
                <a:gd name="T12" fmla="*/ 92 w 825"/>
                <a:gd name="T13" fmla="*/ 357 h 635"/>
                <a:gd name="T14" fmla="*/ 360 w 825"/>
                <a:gd name="T15" fmla="*/ 91 h 635"/>
                <a:gd name="T16" fmla="*/ 537 w 825"/>
                <a:gd name="T17" fmla="*/ 99 h 635"/>
                <a:gd name="T18" fmla="*/ 535 w 825"/>
                <a:gd name="T19" fmla="*/ 100 h 635"/>
                <a:gd name="T20" fmla="*/ 506 w 825"/>
                <a:gd name="T21" fmla="*/ 157 h 635"/>
                <a:gd name="T22" fmla="*/ 509 w 825"/>
                <a:gd name="T23" fmla="*/ 176 h 635"/>
                <a:gd name="T24" fmla="*/ 461 w 825"/>
                <a:gd name="T25" fmla="*/ 176 h 635"/>
                <a:gd name="T26" fmla="*/ 352 w 825"/>
                <a:gd name="T27" fmla="*/ 285 h 635"/>
                <a:gd name="T28" fmla="*/ 461 w 825"/>
                <a:gd name="T29" fmla="*/ 393 h 635"/>
                <a:gd name="T30" fmla="*/ 609 w 825"/>
                <a:gd name="T31" fmla="*/ 393 h 635"/>
                <a:gd name="T32" fmla="*/ 775 w 825"/>
                <a:gd name="T33" fmla="*/ 393 h 635"/>
                <a:gd name="T34" fmla="*/ 775 w 825"/>
                <a:gd name="T35" fmla="*/ 393 h 635"/>
                <a:gd name="T36" fmla="*/ 777 w 825"/>
                <a:gd name="T37" fmla="*/ 436 h 635"/>
                <a:gd name="T38" fmla="*/ 825 w 825"/>
                <a:gd name="T39" fmla="*/ 409 h 635"/>
                <a:gd name="T40" fmla="*/ 817 w 825"/>
                <a:gd name="T41" fmla="*/ 351 h 635"/>
                <a:gd name="T42" fmla="*/ 351 w 825"/>
                <a:gd name="T43" fmla="*/ 45 h 635"/>
                <a:gd name="T44" fmla="*/ 45 w 825"/>
                <a:gd name="T45" fmla="*/ 511 h 635"/>
                <a:gd name="T46" fmla="*/ 94 w 825"/>
                <a:gd name="T47" fmla="*/ 6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5" h="635">
                  <a:moveTo>
                    <a:pt x="94" y="635"/>
                  </a:moveTo>
                  <a:cubicBezTo>
                    <a:pt x="179" y="631"/>
                    <a:pt x="275" y="615"/>
                    <a:pt x="375" y="590"/>
                  </a:cubicBezTo>
                  <a:cubicBezTo>
                    <a:pt x="374" y="533"/>
                    <a:pt x="328" y="487"/>
                    <a:pt x="270" y="487"/>
                  </a:cubicBezTo>
                  <a:cubicBezTo>
                    <a:pt x="268" y="487"/>
                    <a:pt x="262" y="487"/>
                    <a:pt x="254" y="487"/>
                  </a:cubicBezTo>
                  <a:cubicBezTo>
                    <a:pt x="256" y="479"/>
                    <a:pt x="257" y="471"/>
                    <a:pt x="257" y="462"/>
                  </a:cubicBezTo>
                  <a:cubicBezTo>
                    <a:pt x="257" y="404"/>
                    <a:pt x="210" y="357"/>
                    <a:pt x="152" y="357"/>
                  </a:cubicBezTo>
                  <a:cubicBezTo>
                    <a:pt x="148" y="357"/>
                    <a:pt x="126" y="357"/>
                    <a:pt x="92" y="357"/>
                  </a:cubicBezTo>
                  <a:cubicBezTo>
                    <a:pt x="120" y="227"/>
                    <a:pt x="222" y="119"/>
                    <a:pt x="360" y="91"/>
                  </a:cubicBezTo>
                  <a:cubicBezTo>
                    <a:pt x="438" y="75"/>
                    <a:pt x="510" y="91"/>
                    <a:pt x="537" y="99"/>
                  </a:cubicBezTo>
                  <a:cubicBezTo>
                    <a:pt x="537" y="99"/>
                    <a:pt x="536" y="101"/>
                    <a:pt x="535" y="100"/>
                  </a:cubicBezTo>
                  <a:cubicBezTo>
                    <a:pt x="518" y="113"/>
                    <a:pt x="506" y="134"/>
                    <a:pt x="506" y="157"/>
                  </a:cubicBezTo>
                  <a:cubicBezTo>
                    <a:pt x="506" y="163"/>
                    <a:pt x="507" y="170"/>
                    <a:pt x="509" y="176"/>
                  </a:cubicBezTo>
                  <a:cubicBezTo>
                    <a:pt x="482" y="176"/>
                    <a:pt x="465" y="176"/>
                    <a:pt x="461" y="176"/>
                  </a:cubicBezTo>
                  <a:cubicBezTo>
                    <a:pt x="401" y="176"/>
                    <a:pt x="352" y="225"/>
                    <a:pt x="352" y="285"/>
                  </a:cubicBezTo>
                  <a:cubicBezTo>
                    <a:pt x="352" y="345"/>
                    <a:pt x="401" y="393"/>
                    <a:pt x="461" y="393"/>
                  </a:cubicBezTo>
                  <a:cubicBezTo>
                    <a:pt x="468" y="393"/>
                    <a:pt x="531" y="393"/>
                    <a:pt x="609" y="393"/>
                  </a:cubicBezTo>
                  <a:cubicBezTo>
                    <a:pt x="661" y="393"/>
                    <a:pt x="720" y="393"/>
                    <a:pt x="775" y="393"/>
                  </a:cubicBezTo>
                  <a:cubicBezTo>
                    <a:pt x="775" y="393"/>
                    <a:pt x="775" y="393"/>
                    <a:pt x="775" y="393"/>
                  </a:cubicBezTo>
                  <a:cubicBezTo>
                    <a:pt x="777" y="408"/>
                    <a:pt x="778" y="422"/>
                    <a:pt x="777" y="436"/>
                  </a:cubicBezTo>
                  <a:cubicBezTo>
                    <a:pt x="794" y="427"/>
                    <a:pt x="810" y="418"/>
                    <a:pt x="825" y="409"/>
                  </a:cubicBezTo>
                  <a:cubicBezTo>
                    <a:pt x="824" y="389"/>
                    <a:pt x="821" y="370"/>
                    <a:pt x="817" y="351"/>
                  </a:cubicBezTo>
                  <a:cubicBezTo>
                    <a:pt x="772" y="137"/>
                    <a:pt x="564" y="0"/>
                    <a:pt x="351" y="45"/>
                  </a:cubicBezTo>
                  <a:cubicBezTo>
                    <a:pt x="137" y="88"/>
                    <a:pt x="0" y="298"/>
                    <a:pt x="45" y="511"/>
                  </a:cubicBezTo>
                  <a:cubicBezTo>
                    <a:pt x="55" y="556"/>
                    <a:pt x="72" y="598"/>
                    <a:pt x="94" y="635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1342FB9-ED02-4FAC-8BB6-0C72A6D79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4257676"/>
              <a:ext cx="1881188" cy="849313"/>
            </a:xfrm>
            <a:custGeom>
              <a:avLst/>
              <a:gdLst>
                <a:gd name="T0" fmla="*/ 302 w 591"/>
                <a:gd name="T1" fmla="*/ 116 h 267"/>
                <a:gd name="T2" fmla="*/ 261 w 591"/>
                <a:gd name="T3" fmla="*/ 128 h 267"/>
                <a:gd name="T4" fmla="*/ 306 w 591"/>
                <a:gd name="T5" fmla="*/ 194 h 267"/>
                <a:gd name="T6" fmla="*/ 306 w 591"/>
                <a:gd name="T7" fmla="*/ 195 h 267"/>
                <a:gd name="T8" fmla="*/ 294 w 591"/>
                <a:gd name="T9" fmla="*/ 198 h 267"/>
                <a:gd name="T10" fmla="*/ 76 w 591"/>
                <a:gd name="T11" fmla="*/ 172 h 267"/>
                <a:gd name="T12" fmla="*/ 0 w 591"/>
                <a:gd name="T13" fmla="*/ 184 h 267"/>
                <a:gd name="T14" fmla="*/ 304 w 591"/>
                <a:gd name="T15" fmla="*/ 244 h 267"/>
                <a:gd name="T16" fmla="*/ 591 w 591"/>
                <a:gd name="T17" fmla="*/ 0 h 267"/>
                <a:gd name="T18" fmla="*/ 302 w 591"/>
                <a:gd name="T19" fmla="*/ 11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1" h="267">
                  <a:moveTo>
                    <a:pt x="302" y="116"/>
                  </a:moveTo>
                  <a:cubicBezTo>
                    <a:pt x="289" y="121"/>
                    <a:pt x="275" y="124"/>
                    <a:pt x="261" y="128"/>
                  </a:cubicBezTo>
                  <a:cubicBezTo>
                    <a:pt x="265" y="157"/>
                    <a:pt x="282" y="181"/>
                    <a:pt x="306" y="194"/>
                  </a:cubicBezTo>
                  <a:cubicBezTo>
                    <a:pt x="306" y="195"/>
                    <a:pt x="306" y="195"/>
                    <a:pt x="306" y="195"/>
                  </a:cubicBezTo>
                  <a:cubicBezTo>
                    <a:pt x="302" y="196"/>
                    <a:pt x="298" y="197"/>
                    <a:pt x="294" y="198"/>
                  </a:cubicBezTo>
                  <a:cubicBezTo>
                    <a:pt x="217" y="214"/>
                    <a:pt x="141" y="203"/>
                    <a:pt x="76" y="172"/>
                  </a:cubicBezTo>
                  <a:cubicBezTo>
                    <a:pt x="50" y="177"/>
                    <a:pt x="25" y="181"/>
                    <a:pt x="0" y="184"/>
                  </a:cubicBezTo>
                  <a:cubicBezTo>
                    <a:pt x="86" y="243"/>
                    <a:pt x="194" y="267"/>
                    <a:pt x="304" y="244"/>
                  </a:cubicBezTo>
                  <a:cubicBezTo>
                    <a:pt x="440" y="215"/>
                    <a:pt x="544" y="121"/>
                    <a:pt x="591" y="0"/>
                  </a:cubicBezTo>
                  <a:cubicBezTo>
                    <a:pt x="507" y="43"/>
                    <a:pt x="409" y="83"/>
                    <a:pt x="302" y="116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6AB075B-5290-43F3-89DB-2D58834D0822}"/>
              </a:ext>
            </a:extLst>
          </p:cNvPr>
          <p:cNvSpPr/>
          <p:nvPr/>
        </p:nvSpPr>
        <p:spPr>
          <a:xfrm>
            <a:off x="6544695" y="3955577"/>
            <a:ext cx="138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</a:t>
            </a:r>
            <a:r>
              <a:rPr kumimoji="0" lang="de-CH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Cosmos</a:t>
            </a: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1D47F16-9340-4A5E-AAC9-19F77AD9A5C6}"/>
              </a:ext>
            </a:extLst>
          </p:cNvPr>
          <p:cNvSpPr/>
          <p:nvPr/>
        </p:nvSpPr>
        <p:spPr bwMode="auto">
          <a:xfrm>
            <a:off x="1824892" y="1615887"/>
            <a:ext cx="3720099" cy="99054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3" name="Picture 72" descr="https://upload.wikimedia.org/wikipedia/en/thumb/5/54/Gremlin_%28programming_language%29.png/383px-Gremlin_%28programming_language%29.png">
            <a:extLst>
              <a:ext uri="{FF2B5EF4-FFF2-40B4-BE49-F238E27FC236}">
                <a16:creationId xmlns:a16="http://schemas.microsoft.com/office/drawing/2014/main" id="{DF80029D-F030-4DDA-BCD9-739E5BD7A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39951" y="3094994"/>
            <a:ext cx="974953" cy="3792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82506A5-6623-4709-A38F-AE57DD8177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51" y="3606320"/>
            <a:ext cx="484177" cy="52410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09A97B2-6A1A-45A0-847E-C71F5AC5DBEC}"/>
              </a:ext>
            </a:extLst>
          </p:cNvPr>
          <p:cNvSpPr txBox="1"/>
          <p:nvPr/>
        </p:nvSpPr>
        <p:spPr>
          <a:xfrm>
            <a:off x="5508504" y="3762048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 API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108F4D16-089F-4AA4-86E1-469A7E43E8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1115" y="2960549"/>
            <a:ext cx="990865" cy="67675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A920547-CE9E-40CE-928F-EE1A6EF01AEE}"/>
              </a:ext>
            </a:extLst>
          </p:cNvPr>
          <p:cNvSpPr txBox="1"/>
          <p:nvPr/>
        </p:nvSpPr>
        <p:spPr>
          <a:xfrm>
            <a:off x="8764786" y="3893964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API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F9F1103-7292-475C-BCE4-57D89313836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084" y="3817219"/>
            <a:ext cx="463080" cy="41484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435086E-7209-47BC-ACCC-FDD62534C499}"/>
              </a:ext>
            </a:extLst>
          </p:cNvPr>
          <p:cNvGrpSpPr/>
          <p:nvPr/>
        </p:nvGrpSpPr>
        <p:grpSpPr>
          <a:xfrm>
            <a:off x="7120660" y="1666346"/>
            <a:ext cx="462710" cy="456399"/>
            <a:chOff x="1244746" y="1734245"/>
            <a:chExt cx="648280" cy="497011"/>
          </a:xfrm>
        </p:grpSpPr>
        <p:sp>
          <p:nvSpPr>
            <p:cNvPr id="80" name="Freeform 106">
              <a:extLst>
                <a:ext uri="{FF2B5EF4-FFF2-40B4-BE49-F238E27FC236}">
                  <a16:creationId xmlns:a16="http://schemas.microsoft.com/office/drawing/2014/main" id="{AD3FA05B-3D4E-4BF7-8B1B-902C5F9A7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ED684106-E4FE-4911-AF48-D96C5DBB0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7FCFA08-84F6-4571-8D15-CACCA5FEAD35}"/>
              </a:ext>
            </a:extLst>
          </p:cNvPr>
          <p:cNvSpPr/>
          <p:nvPr/>
        </p:nvSpPr>
        <p:spPr>
          <a:xfrm>
            <a:off x="6632809" y="2213436"/>
            <a:ext cx="16161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</a:t>
            </a: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Hyperscale</a:t>
            </a: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6166F0B6-BE5B-43A1-9BDC-72F2C641DEE7}"/>
              </a:ext>
            </a:extLst>
          </p:cNvPr>
          <p:cNvSpPr>
            <a:spLocks noEditPoints="1"/>
          </p:cNvSpPr>
          <p:nvPr/>
        </p:nvSpPr>
        <p:spPr bwMode="auto">
          <a:xfrm>
            <a:off x="9792043" y="4661939"/>
            <a:ext cx="944317" cy="627400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5B87B91-A531-44A5-AA68-AE4E9541458E}"/>
              </a:ext>
            </a:extLst>
          </p:cNvPr>
          <p:cNvGrpSpPr/>
          <p:nvPr/>
        </p:nvGrpSpPr>
        <p:grpSpPr>
          <a:xfrm>
            <a:off x="5869750" y="4693129"/>
            <a:ext cx="649191" cy="481231"/>
            <a:chOff x="1358900" y="3878269"/>
            <a:chExt cx="1638300" cy="1214439"/>
          </a:xfrm>
        </p:grpSpPr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683D645A-7162-4DA0-B689-641917F9A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3897315"/>
              <a:ext cx="1606551" cy="1179515"/>
            </a:xfrm>
            <a:custGeom>
              <a:avLst/>
              <a:gdLst>
                <a:gd name="T0" fmla="*/ 5241 w 15187"/>
                <a:gd name="T1" fmla="*/ 9710 h 11142"/>
                <a:gd name="T2" fmla="*/ 5233 w 15187"/>
                <a:gd name="T3" fmla="*/ 9178 h 11142"/>
                <a:gd name="T4" fmla="*/ 4434 w 15187"/>
                <a:gd name="T5" fmla="*/ 9449 h 11142"/>
                <a:gd name="T6" fmla="*/ 3641 w 15187"/>
                <a:gd name="T7" fmla="*/ 11126 h 11142"/>
                <a:gd name="T8" fmla="*/ 1789 w 15187"/>
                <a:gd name="T9" fmla="*/ 10455 h 11142"/>
                <a:gd name="T10" fmla="*/ 1450 w 15187"/>
                <a:gd name="T11" fmla="*/ 9774 h 11142"/>
                <a:gd name="T12" fmla="*/ 225 w 15187"/>
                <a:gd name="T13" fmla="*/ 8805 h 11142"/>
                <a:gd name="T14" fmla="*/ 275 w 15187"/>
                <a:gd name="T15" fmla="*/ 8036 h 11142"/>
                <a:gd name="T16" fmla="*/ 1064 w 15187"/>
                <a:gd name="T17" fmla="*/ 5894 h 11142"/>
                <a:gd name="T18" fmla="*/ 587 w 15187"/>
                <a:gd name="T19" fmla="*/ 5637 h 11142"/>
                <a:gd name="T20" fmla="*/ 0 w 15187"/>
                <a:gd name="T21" fmla="*/ 4241 h 11142"/>
                <a:gd name="T22" fmla="*/ 737 w 15187"/>
                <a:gd name="T23" fmla="*/ 3467 h 11142"/>
                <a:gd name="T24" fmla="*/ 967 w 15187"/>
                <a:gd name="T25" fmla="*/ 3962 h 11142"/>
                <a:gd name="T26" fmla="*/ 1235 w 15187"/>
                <a:gd name="T27" fmla="*/ 4658 h 11142"/>
                <a:gd name="T28" fmla="*/ 2180 w 15187"/>
                <a:gd name="T29" fmla="*/ 3525 h 11142"/>
                <a:gd name="T30" fmla="*/ 4772 w 15187"/>
                <a:gd name="T31" fmla="*/ 2368 h 11142"/>
                <a:gd name="T32" fmla="*/ 4796 w 15187"/>
                <a:gd name="T33" fmla="*/ 2366 h 11142"/>
                <a:gd name="T34" fmla="*/ 5902 w 15187"/>
                <a:gd name="T35" fmla="*/ 1584 h 11142"/>
                <a:gd name="T36" fmla="*/ 7475 w 15187"/>
                <a:gd name="T37" fmla="*/ 320 h 11142"/>
                <a:gd name="T38" fmla="*/ 10463 w 15187"/>
                <a:gd name="T39" fmla="*/ 444 h 11142"/>
                <a:gd name="T40" fmla="*/ 12229 w 15187"/>
                <a:gd name="T41" fmla="*/ 2322 h 11142"/>
                <a:gd name="T42" fmla="*/ 11919 w 15187"/>
                <a:gd name="T43" fmla="*/ 2784 h 11142"/>
                <a:gd name="T44" fmla="*/ 12748 w 15187"/>
                <a:gd name="T45" fmla="*/ 1952 h 11142"/>
                <a:gd name="T46" fmla="*/ 12808 w 15187"/>
                <a:gd name="T47" fmla="*/ 1312 h 11142"/>
                <a:gd name="T48" fmla="*/ 14117 w 15187"/>
                <a:gd name="T49" fmla="*/ 374 h 11142"/>
                <a:gd name="T50" fmla="*/ 15054 w 15187"/>
                <a:gd name="T51" fmla="*/ 1820 h 11142"/>
                <a:gd name="T52" fmla="*/ 15074 w 15187"/>
                <a:gd name="T53" fmla="*/ 4582 h 11142"/>
                <a:gd name="T54" fmla="*/ 13760 w 15187"/>
                <a:gd name="T55" fmla="*/ 6707 h 11142"/>
                <a:gd name="T56" fmla="*/ 11787 w 15187"/>
                <a:gd name="T57" fmla="*/ 6939 h 11142"/>
                <a:gd name="T58" fmla="*/ 11079 w 15187"/>
                <a:gd name="T59" fmla="*/ 7951 h 11142"/>
                <a:gd name="T60" fmla="*/ 9991 w 15187"/>
                <a:gd name="T61" fmla="*/ 7940 h 11142"/>
                <a:gd name="T62" fmla="*/ 9225 w 15187"/>
                <a:gd name="T63" fmla="*/ 7666 h 11142"/>
                <a:gd name="T64" fmla="*/ 9246 w 15187"/>
                <a:gd name="T65" fmla="*/ 7826 h 11142"/>
                <a:gd name="T66" fmla="*/ 9561 w 15187"/>
                <a:gd name="T67" fmla="*/ 8267 h 11142"/>
                <a:gd name="T68" fmla="*/ 9893 w 15187"/>
                <a:gd name="T69" fmla="*/ 9776 h 11142"/>
                <a:gd name="T70" fmla="*/ 9523 w 15187"/>
                <a:gd name="T71" fmla="*/ 10699 h 11142"/>
                <a:gd name="T72" fmla="*/ 8033 w 15187"/>
                <a:gd name="T73" fmla="*/ 10573 h 11142"/>
                <a:gd name="T74" fmla="*/ 7942 w 15187"/>
                <a:gd name="T75" fmla="*/ 10378 h 11142"/>
                <a:gd name="T76" fmla="*/ 7218 w 15187"/>
                <a:gd name="T77" fmla="*/ 10650 h 11142"/>
                <a:gd name="T78" fmla="*/ 5285 w 15187"/>
                <a:gd name="T79" fmla="*/ 10028 h 1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87" h="11142">
                  <a:moveTo>
                    <a:pt x="5285" y="10028"/>
                  </a:moveTo>
                  <a:lnTo>
                    <a:pt x="5241" y="9710"/>
                  </a:lnTo>
                  <a:lnTo>
                    <a:pt x="5370" y="9432"/>
                  </a:lnTo>
                  <a:lnTo>
                    <a:pt x="5233" y="9178"/>
                  </a:lnTo>
                  <a:lnTo>
                    <a:pt x="4621" y="9040"/>
                  </a:lnTo>
                  <a:lnTo>
                    <a:pt x="4434" y="9449"/>
                  </a:lnTo>
                  <a:lnTo>
                    <a:pt x="3963" y="10867"/>
                  </a:lnTo>
                  <a:lnTo>
                    <a:pt x="3641" y="11126"/>
                  </a:lnTo>
                  <a:lnTo>
                    <a:pt x="2596" y="10940"/>
                  </a:lnTo>
                  <a:lnTo>
                    <a:pt x="1789" y="10455"/>
                  </a:lnTo>
                  <a:lnTo>
                    <a:pt x="1960" y="9717"/>
                  </a:lnTo>
                  <a:lnTo>
                    <a:pt x="1450" y="9774"/>
                  </a:lnTo>
                  <a:lnTo>
                    <a:pt x="575" y="9268"/>
                  </a:lnTo>
                  <a:lnTo>
                    <a:pt x="225" y="8805"/>
                  </a:lnTo>
                  <a:lnTo>
                    <a:pt x="214" y="8787"/>
                  </a:lnTo>
                  <a:lnTo>
                    <a:pt x="275" y="8036"/>
                  </a:lnTo>
                  <a:lnTo>
                    <a:pt x="1041" y="7093"/>
                  </a:lnTo>
                  <a:lnTo>
                    <a:pt x="1064" y="5894"/>
                  </a:lnTo>
                  <a:lnTo>
                    <a:pt x="902" y="5720"/>
                  </a:lnTo>
                  <a:lnTo>
                    <a:pt x="587" y="5637"/>
                  </a:lnTo>
                  <a:lnTo>
                    <a:pt x="95" y="4814"/>
                  </a:lnTo>
                  <a:lnTo>
                    <a:pt x="0" y="4241"/>
                  </a:lnTo>
                  <a:lnTo>
                    <a:pt x="725" y="3473"/>
                  </a:lnTo>
                  <a:lnTo>
                    <a:pt x="737" y="3467"/>
                  </a:lnTo>
                  <a:lnTo>
                    <a:pt x="1357" y="3094"/>
                  </a:lnTo>
                  <a:lnTo>
                    <a:pt x="967" y="3962"/>
                  </a:lnTo>
                  <a:lnTo>
                    <a:pt x="958" y="4542"/>
                  </a:lnTo>
                  <a:lnTo>
                    <a:pt x="1235" y="4658"/>
                  </a:lnTo>
                  <a:lnTo>
                    <a:pt x="1557" y="4271"/>
                  </a:lnTo>
                  <a:lnTo>
                    <a:pt x="2180" y="3525"/>
                  </a:lnTo>
                  <a:lnTo>
                    <a:pt x="3357" y="2764"/>
                  </a:lnTo>
                  <a:lnTo>
                    <a:pt x="4772" y="2368"/>
                  </a:lnTo>
                  <a:lnTo>
                    <a:pt x="4775" y="2368"/>
                  </a:lnTo>
                  <a:lnTo>
                    <a:pt x="4796" y="2366"/>
                  </a:lnTo>
                  <a:lnTo>
                    <a:pt x="5235" y="2245"/>
                  </a:lnTo>
                  <a:lnTo>
                    <a:pt x="5902" y="1584"/>
                  </a:lnTo>
                  <a:lnTo>
                    <a:pt x="6314" y="1487"/>
                  </a:lnTo>
                  <a:lnTo>
                    <a:pt x="7475" y="320"/>
                  </a:lnTo>
                  <a:lnTo>
                    <a:pt x="9153" y="0"/>
                  </a:lnTo>
                  <a:lnTo>
                    <a:pt x="10463" y="444"/>
                  </a:lnTo>
                  <a:lnTo>
                    <a:pt x="11733" y="1687"/>
                  </a:lnTo>
                  <a:lnTo>
                    <a:pt x="12229" y="2322"/>
                  </a:lnTo>
                  <a:lnTo>
                    <a:pt x="12086" y="2641"/>
                  </a:lnTo>
                  <a:lnTo>
                    <a:pt x="11919" y="2784"/>
                  </a:lnTo>
                  <a:lnTo>
                    <a:pt x="12928" y="3514"/>
                  </a:lnTo>
                  <a:lnTo>
                    <a:pt x="12748" y="1952"/>
                  </a:lnTo>
                  <a:lnTo>
                    <a:pt x="12797" y="1323"/>
                  </a:lnTo>
                  <a:lnTo>
                    <a:pt x="12808" y="1312"/>
                  </a:lnTo>
                  <a:lnTo>
                    <a:pt x="14099" y="374"/>
                  </a:lnTo>
                  <a:lnTo>
                    <a:pt x="14117" y="374"/>
                  </a:lnTo>
                  <a:lnTo>
                    <a:pt x="14715" y="690"/>
                  </a:lnTo>
                  <a:lnTo>
                    <a:pt x="15054" y="1820"/>
                  </a:lnTo>
                  <a:lnTo>
                    <a:pt x="15187" y="2929"/>
                  </a:lnTo>
                  <a:lnTo>
                    <a:pt x="15074" y="4582"/>
                  </a:lnTo>
                  <a:lnTo>
                    <a:pt x="14612" y="5722"/>
                  </a:lnTo>
                  <a:lnTo>
                    <a:pt x="13760" y="6707"/>
                  </a:lnTo>
                  <a:lnTo>
                    <a:pt x="12558" y="7029"/>
                  </a:lnTo>
                  <a:lnTo>
                    <a:pt x="11787" y="6939"/>
                  </a:lnTo>
                  <a:lnTo>
                    <a:pt x="11439" y="7550"/>
                  </a:lnTo>
                  <a:lnTo>
                    <a:pt x="11079" y="7951"/>
                  </a:lnTo>
                  <a:lnTo>
                    <a:pt x="10469" y="8057"/>
                  </a:lnTo>
                  <a:lnTo>
                    <a:pt x="9991" y="7940"/>
                  </a:lnTo>
                  <a:lnTo>
                    <a:pt x="9483" y="7596"/>
                  </a:lnTo>
                  <a:lnTo>
                    <a:pt x="9225" y="7666"/>
                  </a:lnTo>
                  <a:lnTo>
                    <a:pt x="9222" y="7674"/>
                  </a:lnTo>
                  <a:lnTo>
                    <a:pt x="9246" y="7826"/>
                  </a:lnTo>
                  <a:lnTo>
                    <a:pt x="9489" y="8150"/>
                  </a:lnTo>
                  <a:lnTo>
                    <a:pt x="9561" y="8267"/>
                  </a:lnTo>
                  <a:lnTo>
                    <a:pt x="9838" y="8848"/>
                  </a:lnTo>
                  <a:lnTo>
                    <a:pt x="9893" y="9776"/>
                  </a:lnTo>
                  <a:lnTo>
                    <a:pt x="10032" y="10435"/>
                  </a:lnTo>
                  <a:lnTo>
                    <a:pt x="9523" y="10699"/>
                  </a:lnTo>
                  <a:lnTo>
                    <a:pt x="8339" y="10696"/>
                  </a:lnTo>
                  <a:lnTo>
                    <a:pt x="8033" y="10573"/>
                  </a:lnTo>
                  <a:lnTo>
                    <a:pt x="8018" y="10556"/>
                  </a:lnTo>
                  <a:lnTo>
                    <a:pt x="7942" y="10378"/>
                  </a:lnTo>
                  <a:lnTo>
                    <a:pt x="7674" y="10271"/>
                  </a:lnTo>
                  <a:lnTo>
                    <a:pt x="7218" y="10650"/>
                  </a:lnTo>
                  <a:lnTo>
                    <a:pt x="6386" y="11142"/>
                  </a:lnTo>
                  <a:lnTo>
                    <a:pt x="5285" y="10028"/>
                  </a:lnTo>
                  <a:close/>
                </a:path>
              </a:pathLst>
            </a:custGeom>
            <a:solidFill>
              <a:srgbClr val="FAD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0470A6F2-D995-454B-9778-519914BC8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4618040"/>
              <a:ext cx="246061" cy="330199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92F0C9B7-272C-4DF4-B6B5-4AD350167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49" y="4699005"/>
              <a:ext cx="254001" cy="346075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B1D80385-52AA-4C03-A243-654931F60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8900" y="3878269"/>
              <a:ext cx="1638300" cy="1214439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45">
              <a:extLst>
                <a:ext uri="{FF2B5EF4-FFF2-40B4-BE49-F238E27FC236}">
                  <a16:creationId xmlns:a16="http://schemas.microsoft.com/office/drawing/2014/main" id="{ABF14247-0755-4552-90C2-D5913BA70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676" y="4108452"/>
              <a:ext cx="220661" cy="225424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DCB65B4-FFE4-4D15-BBF3-18F6A0C4574D}"/>
              </a:ext>
            </a:extLst>
          </p:cNvPr>
          <p:cNvSpPr/>
          <p:nvPr/>
        </p:nvSpPr>
        <p:spPr>
          <a:xfrm>
            <a:off x="5809379" y="5272709"/>
            <a:ext cx="689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Hadoop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3" name="Picture 2" descr="Image result for databricks">
            <a:extLst>
              <a:ext uri="{FF2B5EF4-FFF2-40B4-BE49-F238E27FC236}">
                <a16:creationId xmlns:a16="http://schemas.microsoft.com/office/drawing/2014/main" id="{7C6DDAD6-DC6A-4E41-B0C5-535F5D67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9409" y="4558775"/>
            <a:ext cx="719136" cy="7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2E793E9-9C9A-4BE4-94E5-8F8ACF2B04FE}"/>
              </a:ext>
            </a:extLst>
          </p:cNvPr>
          <p:cNvSpPr/>
          <p:nvPr/>
        </p:nvSpPr>
        <p:spPr>
          <a:xfrm>
            <a:off x="6664419" y="5288798"/>
            <a:ext cx="8386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Databricks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6" name="Picture 4">
            <a:extLst>
              <a:ext uri="{FF2B5EF4-FFF2-40B4-BE49-F238E27FC236}">
                <a16:creationId xmlns:a16="http://schemas.microsoft.com/office/drawing/2014/main" id="{6A823F96-BB1A-45E7-A885-C4B33B6C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93" y="4851200"/>
            <a:ext cx="597791" cy="31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900282-489C-43BC-897B-E085EF33ED25}"/>
              </a:ext>
            </a:extLst>
          </p:cNvPr>
          <p:cNvSpPr/>
          <p:nvPr/>
        </p:nvSpPr>
        <p:spPr>
          <a:xfrm>
            <a:off x="9710440" y="5300852"/>
            <a:ext cx="12330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Data Lake </a:t>
            </a:r>
            <a:b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Storage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E4A3-6782-4ABD-BC3F-F8AF5A63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4307"/>
            <a:ext cx="10688782" cy="1325563"/>
          </a:xfrm>
        </p:spPr>
        <p:txBody>
          <a:bodyPr/>
          <a:lstStyle/>
          <a:p>
            <a:r>
              <a:rPr lang="en-US" dirty="0"/>
              <a:t>Azure SQL Database Family</a:t>
            </a:r>
          </a:p>
        </p:txBody>
      </p:sp>
      <p:pic>
        <p:nvPicPr>
          <p:cNvPr id="8194" name="Picture 2" descr="Synapse SQL architecture">
            <a:extLst>
              <a:ext uri="{FF2B5EF4-FFF2-40B4-BE49-F238E27FC236}">
                <a16:creationId xmlns:a16="http://schemas.microsoft.com/office/drawing/2014/main" id="{1786A6F8-E5F4-4ECA-B52F-5F5FA56B83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2" r="53989"/>
          <a:stretch/>
        </p:blipFill>
        <p:spPr bwMode="auto">
          <a:xfrm>
            <a:off x="7315200" y="2085172"/>
            <a:ext cx="4666977" cy="3965739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0612BE-42D1-4CF7-AD37-BC1981F4B049}"/>
              </a:ext>
            </a:extLst>
          </p:cNvPr>
          <p:cNvSpPr txBox="1"/>
          <p:nvPr/>
        </p:nvSpPr>
        <p:spPr>
          <a:xfrm>
            <a:off x="2651029" y="1610324"/>
            <a:ext cx="4423510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 Hyperscale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22408-E9E1-4E17-B891-C153F4BF8065}"/>
              </a:ext>
            </a:extLst>
          </p:cNvPr>
          <p:cNvSpPr txBox="1"/>
          <p:nvPr/>
        </p:nvSpPr>
        <p:spPr>
          <a:xfrm>
            <a:off x="7569291" y="1607913"/>
            <a:ext cx="436711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Synapse Analytics SQL Pool</a:t>
            </a:r>
          </a:p>
        </p:txBody>
      </p:sp>
      <p:pic>
        <p:nvPicPr>
          <p:cNvPr id="3074" name="Picture 2" descr="AzureSQLDB Hyperscale PublicPreview - FunctionalSchema">
            <a:extLst>
              <a:ext uri="{FF2B5EF4-FFF2-40B4-BE49-F238E27FC236}">
                <a16:creationId xmlns:a16="http://schemas.microsoft.com/office/drawing/2014/main" id="{E0863435-FFF2-4181-B91C-21C9ED7B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814" y="2085172"/>
            <a:ext cx="4524162" cy="4052895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9CDF67-624A-4D9D-B888-0FCD925C3425}"/>
              </a:ext>
            </a:extLst>
          </p:cNvPr>
          <p:cNvSpPr txBox="1"/>
          <p:nvPr/>
        </p:nvSpPr>
        <p:spPr>
          <a:xfrm>
            <a:off x="51614" y="1608850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DB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78C8275F-A696-422D-BBED-D5B40D52C1F0}"/>
              </a:ext>
            </a:extLst>
          </p:cNvPr>
          <p:cNvSpPr/>
          <p:nvPr/>
        </p:nvSpPr>
        <p:spPr>
          <a:xfrm>
            <a:off x="789709" y="2279465"/>
            <a:ext cx="951807" cy="9351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  <a:p>
            <a:pPr algn="ctr"/>
            <a:r>
              <a:rPr lang="en-US" dirty="0"/>
              <a:t>[Cache]</a:t>
            </a:r>
            <a:endParaRPr lang="en-CH" dirty="0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20EBFD84-376A-4B2B-805F-6475730773F5}"/>
              </a:ext>
            </a:extLst>
          </p:cNvPr>
          <p:cNvSpPr/>
          <p:nvPr/>
        </p:nvSpPr>
        <p:spPr>
          <a:xfrm>
            <a:off x="1071214" y="3168925"/>
            <a:ext cx="332509" cy="60267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076" name="Picture 4" descr="Azure Blob Storage Integration: How to Connect to Azure Blob | Cleo">
            <a:extLst>
              <a:ext uri="{FF2B5EF4-FFF2-40B4-BE49-F238E27FC236}">
                <a16:creationId xmlns:a16="http://schemas.microsoft.com/office/drawing/2014/main" id="{0F9D7846-C473-4B88-BDD3-A1D40E8C0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1" r="21898"/>
          <a:stretch/>
        </p:blipFill>
        <p:spPr bwMode="auto">
          <a:xfrm>
            <a:off x="908857" y="3771598"/>
            <a:ext cx="727365" cy="5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rverlose Computeebene - Azure SQL Database | Microsoft Docs">
            <a:extLst>
              <a:ext uri="{FF2B5EF4-FFF2-40B4-BE49-F238E27FC236}">
                <a16:creationId xmlns:a16="http://schemas.microsoft.com/office/drawing/2014/main" id="{9E35F000-73CC-4A59-BD54-3C3D5615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93" y="4884836"/>
            <a:ext cx="2062460" cy="12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91447C-0E5D-420C-9E2E-C86A9A8E7D95}"/>
              </a:ext>
            </a:extLst>
          </p:cNvPr>
          <p:cNvSpPr txBox="1"/>
          <p:nvPr/>
        </p:nvSpPr>
        <p:spPr>
          <a:xfrm>
            <a:off x="143053" y="4532467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Serverless</a:t>
            </a:r>
          </a:p>
        </p:txBody>
      </p:sp>
    </p:spTree>
    <p:extLst>
      <p:ext uri="{BB962C8B-B14F-4D97-AF65-F5344CB8AC3E}">
        <p14:creationId xmlns:p14="http://schemas.microsoft.com/office/powerpoint/2010/main" val="23352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3A07-219C-4AFC-9320-2824FA10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66D3-FD3D-4F0C-8733-E64236F0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853"/>
            <a:ext cx="10515600" cy="1067168"/>
          </a:xfrm>
        </p:spPr>
        <p:txBody>
          <a:bodyPr>
            <a:normAutofit/>
          </a:bodyPr>
          <a:lstStyle/>
          <a:p>
            <a:r>
              <a:rPr lang="en-US" sz="1961" dirty="0">
                <a:hlinkClick r:id="rId2"/>
              </a:rPr>
              <a:t>Build your full-PaaS IoT solution with Azure SQL Database - Microsoft Tech Community</a:t>
            </a:r>
            <a:endParaRPr lang="en-US" sz="1961" dirty="0"/>
          </a:p>
          <a:p>
            <a:pPr lvl="1"/>
            <a:r>
              <a:rPr lang="en-US" sz="1561" dirty="0">
                <a:hlinkClick r:id="rId3"/>
              </a:rPr>
              <a:t>Scaling up an IoT workload using an M-series Azure SQL database - Microsoft Tech Community</a:t>
            </a:r>
            <a:endParaRPr lang="en-US" sz="156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2A7FC6-FE02-49B1-A134-63403091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01" y="2653278"/>
            <a:ext cx="9330520" cy="36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413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A253-1F48-475E-BECD-CF776517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Data Volume </a:t>
            </a:r>
            <a:br>
              <a:rPr lang="en-US" dirty="0"/>
            </a:br>
            <a:r>
              <a:rPr lang="en-US" sz="2400" dirty="0"/>
              <a:t>(after ~ 6 months up and running)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A177-DC3E-4EEF-8BD0-E370C137D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20’000’000 events per day</a:t>
            </a:r>
          </a:p>
          <a:p>
            <a:pPr lvl="1"/>
            <a:r>
              <a:rPr lang="en-US" dirty="0"/>
              <a:t>Avg 	230 events per second</a:t>
            </a:r>
          </a:p>
          <a:p>
            <a:pPr lvl="1"/>
            <a:r>
              <a:rPr lang="en-US" dirty="0"/>
              <a:t>Peak  20’000 events per second</a:t>
            </a:r>
          </a:p>
          <a:p>
            <a:r>
              <a:rPr lang="en-US" dirty="0"/>
              <a:t>3'881'478'093 events currently stored in database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Multiple ML Jobs running in the background</a:t>
            </a:r>
          </a:p>
          <a:p>
            <a:r>
              <a:rPr lang="en-US" dirty="0"/>
              <a:t>~ 20 Interactive Users </a:t>
            </a:r>
          </a:p>
        </p:txBody>
      </p:sp>
    </p:spTree>
    <p:extLst>
      <p:ext uri="{BB962C8B-B14F-4D97-AF65-F5344CB8AC3E}">
        <p14:creationId xmlns:p14="http://schemas.microsoft.com/office/powerpoint/2010/main" val="1677289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3" y="4861433"/>
            <a:ext cx="2345239" cy="110688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 rot="20439882">
            <a:off x="2714463" y="1825222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6211" y="2552154"/>
            <a:ext cx="1500195" cy="117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77296-8059-4295-9D65-CC401EBD436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8926" y="3886915"/>
            <a:ext cx="1500198" cy="14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 animBg="1"/>
      <p:bldP spid="24" grpId="0" animBg="1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YYYY-MM-DD Customer Success Solution Plan - IC [Customer]" id="{FECC99A1-6CD3-45AE-BAE3-489975E96485}" vid="{7205422F-7DF1-4D88-A969-FE59EE90D7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6767</Words>
  <Application>Microsoft Office PowerPoint</Application>
  <PresentationFormat>Widescreen</PresentationFormat>
  <Paragraphs>1216</Paragraphs>
  <Slides>73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1_WHITE TEMPLATE</vt:lpstr>
      <vt:lpstr>think-cell Slide</vt:lpstr>
      <vt:lpstr>IoT Solution/Smart Start using  - Azure IoTHub,  - Azure Stream Analytics - and Azure SQL</vt:lpstr>
      <vt:lpstr>Agenda</vt:lpstr>
      <vt:lpstr>Source of the Architecture (Axpo Hydro)</vt:lpstr>
      <vt:lpstr>Main goals/requirements and features</vt:lpstr>
      <vt:lpstr>Facts &amp; Figures</vt:lpstr>
      <vt:lpstr>Facts &amp; Figures</vt:lpstr>
      <vt:lpstr>Azure Stream Analytics</vt:lpstr>
      <vt:lpstr>Data ingest and presentation</vt:lpstr>
      <vt:lpstr>Main Azure SQL Database Structures </vt:lpstr>
      <vt:lpstr>Deployment</vt:lpstr>
      <vt:lpstr>Deploy Azure Services</vt:lpstr>
      <vt:lpstr>Deploy SQL Database Schema</vt:lpstr>
      <vt:lpstr>Adjust DB to your project</vt:lpstr>
      <vt:lpstr>Adjust DB to your project - 2</vt:lpstr>
      <vt:lpstr>Define and Deploy Stream Analytics Job</vt:lpstr>
      <vt:lpstr>Define and Deploy Stream Analytics Job - 2</vt:lpstr>
      <vt:lpstr>Define and Deploy Stream Analytics Job - 3</vt:lpstr>
      <vt:lpstr>Define and Deploy Stream Analytics Job - 4</vt:lpstr>
      <vt:lpstr>Define and Deploy Stream Analytics Job - 5</vt:lpstr>
      <vt:lpstr>Test Setup in Visual Studio</vt:lpstr>
      <vt:lpstr>Check Data in Database</vt:lpstr>
      <vt:lpstr>Deploy Stream Analytics Job</vt:lpstr>
      <vt:lpstr>Ready to run</vt:lpstr>
      <vt:lpstr>Agenda</vt:lpstr>
      <vt:lpstr>More Details</vt:lpstr>
      <vt:lpstr>Signal Registration  Process</vt:lpstr>
      <vt:lpstr>Main Azure SQL Database Structures </vt:lpstr>
      <vt:lpstr>Auto Signal Registration</vt:lpstr>
      <vt:lpstr>Handle Duplicate Values</vt:lpstr>
      <vt:lpstr>Handle Duplicate Values - 2</vt:lpstr>
      <vt:lpstr>Handle Duplicate Values - 4</vt:lpstr>
      <vt:lpstr>Handle Duplicate Values - 5</vt:lpstr>
      <vt:lpstr>Handle Duplicate Values – 5a</vt:lpstr>
      <vt:lpstr>Storage Details – Basic Usage</vt:lpstr>
      <vt:lpstr>Storage Details – Basic Usage -2</vt:lpstr>
      <vt:lpstr>Storage Details – Advanced Usage</vt:lpstr>
      <vt:lpstr>Storage Details – Advanced Usage</vt:lpstr>
      <vt:lpstr>Storage Details – Advanced Usage</vt:lpstr>
      <vt:lpstr>Storage Details – Advanced Usage</vt:lpstr>
      <vt:lpstr>Storage Details – Advanced Usage -2</vt:lpstr>
      <vt:lpstr>Quick Overview of data in the database</vt:lpstr>
      <vt:lpstr>Remove Data from Measurement&lt;XXX&gt; table</vt:lpstr>
      <vt:lpstr>Remove Data from Measurement&lt;XXX&gt; table -2</vt:lpstr>
      <vt:lpstr>Agenda</vt:lpstr>
      <vt:lpstr>Poor man’s digital twin</vt:lpstr>
      <vt:lpstr>Agenda</vt:lpstr>
      <vt:lpstr>Data ingest and presentation</vt:lpstr>
      <vt:lpstr>Azure SQL Database</vt:lpstr>
      <vt:lpstr>Row level security</vt:lpstr>
      <vt:lpstr>Security related tables</vt:lpstr>
      <vt:lpstr>Performance Optimization(Unique Key reference)</vt:lpstr>
      <vt:lpstr>Temporal Table for Security related tables</vt:lpstr>
      <vt:lpstr>Agenda</vt:lpstr>
      <vt:lpstr>Effizient Queries</vt:lpstr>
      <vt:lpstr>Query (Telemetry) Data Using Power BI</vt:lpstr>
      <vt:lpstr>Time zone handling  View: [MartPowerBI].[Measurement]</vt:lpstr>
      <vt:lpstr>Time zone handling  TVF: [Mart].[GetMeasurementForRelativeTimeWindow]</vt:lpstr>
      <vt:lpstr>Power BI Hybrid Mode</vt:lpstr>
      <vt:lpstr>Power BI Hybrid Mode - 2</vt:lpstr>
      <vt:lpstr>Power BI Hybrid Mode - 3</vt:lpstr>
      <vt:lpstr>Direct Query Mode - A</vt:lpstr>
      <vt:lpstr>Direct Query Mode - B</vt:lpstr>
      <vt:lpstr>Direct Query Mode – B (2)</vt:lpstr>
      <vt:lpstr>Direct Query Mode – B (3)</vt:lpstr>
      <vt:lpstr>Agenda</vt:lpstr>
      <vt:lpstr>Monitor Activites</vt:lpstr>
      <vt:lpstr>Reset the database</vt:lpstr>
      <vt:lpstr>Data ingest and presentation</vt:lpstr>
      <vt:lpstr>Agenda</vt:lpstr>
      <vt:lpstr>PowerPoint Presentation</vt:lpstr>
      <vt:lpstr>Azure SQL Database Family</vt:lpstr>
      <vt:lpstr>Scalability</vt:lpstr>
      <vt:lpstr>Current Data Volume  (after ~ 6 months up and running)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and IoT @Axpo</dc:title>
  <dc:creator>Meinrad Weiss</dc:creator>
  <cp:lastModifiedBy>Meinrad Weiss</cp:lastModifiedBy>
  <cp:revision>49</cp:revision>
  <dcterms:created xsi:type="dcterms:W3CDTF">2020-10-15T12:27:59Z</dcterms:created>
  <dcterms:modified xsi:type="dcterms:W3CDTF">2022-08-08T13:24:02Z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2020-10-15T12:27:58Z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97e8a0e3-8c1f-4dc2-a70c-fa9b993df51b</vt:lpwstr>
  </property>
  <property fmtid="{D5CDD505-2E9C-101B-9397-08002B2CF9AE}" pid="8" name="MSIP_Label_f42aa342-8706-4288-bd11-ebb85995028c_ContentBits">
    <vt:lpwstr>0</vt:lpwstr>
  </property>
</Properties>
</file>